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4697"/>
  </p:normalViewPr>
  <p:slideViewPr>
    <p:cSldViewPr snapToGrid="0" snapToObjects="1" showGuides="1">
      <p:cViewPr varScale="1">
        <p:scale>
          <a:sx n="112" d="100"/>
          <a:sy n="112" d="100"/>
        </p:scale>
        <p:origin x="6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23656F-BA32-40A4-BBF4-F3B8C5399154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1. How much does the element weigh?</a:t>
          </a:r>
        </a:p>
      </dgm:t>
    </dgm:pt>
    <dgm:pt modelId="{75AB33A2-7C7C-4670-8115-201B25AC3C35}" type="parTrans" cxnId="{B15C7539-81F5-4263-B806-DA29BC85CB9E}">
      <dgm:prSet/>
      <dgm:spPr/>
      <dgm:t>
        <a:bodyPr/>
        <a:lstStyle/>
        <a:p>
          <a:endParaRPr lang="en-US"/>
        </a:p>
      </dgm:t>
    </dgm:pt>
    <dgm:pt modelId="{6FDE25E6-8A27-40EC-9FE4-AD9CDA061FAD}" type="sibTrans" cxnId="{B15C7539-81F5-4263-B806-DA29BC85CB9E}">
      <dgm:prSet/>
      <dgm:spPr/>
      <dgm:t>
        <a:bodyPr/>
        <a:lstStyle/>
        <a:p>
          <a:endParaRPr lang="en-US"/>
        </a:p>
      </dgm:t>
    </dgm:pt>
    <dgm:pt modelId="{7F7AE33C-2AAD-403B-8077-28FEA1E66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Will it move?</a:t>
          </a:r>
        </a:p>
      </dgm:t>
    </dgm:pt>
    <dgm:pt modelId="{BC2A1BA8-48A3-4314-9B09-AE7B244A4C33}" type="parTrans" cxnId="{EA33FDF7-F5A8-44C8-8C04-7FEC9752C86C}">
      <dgm:prSet/>
      <dgm:spPr/>
      <dgm:t>
        <a:bodyPr/>
        <a:lstStyle/>
        <a:p>
          <a:endParaRPr lang="en-US"/>
        </a:p>
      </dgm:t>
    </dgm:pt>
    <dgm:pt modelId="{98CB8BF0-042C-41E7-9EBF-671FA101871D}" type="sibTrans" cxnId="{EA33FDF7-F5A8-44C8-8C04-7FEC9752C86C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209810B3-96DC-9D44-8ADE-629C4C32B77C}" type="pres">
      <dgm:prSet presAssocID="{4423656F-BA32-40A4-BBF4-F3B8C53991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5A36C6-9A4D-984F-9DE1-27C278DF9A10}" type="pres">
      <dgm:prSet presAssocID="{6FDE25E6-8A27-40EC-9FE4-AD9CDA061FAD}" presName="spacer" presStyleCnt="0"/>
      <dgm:spPr/>
    </dgm:pt>
    <dgm:pt modelId="{B2B181FD-AC90-FB46-8E08-468AA1CF4011}" type="pres">
      <dgm:prSet presAssocID="{7F7AE33C-2AAD-403B-8077-28FEA1E661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15C7539-81F5-4263-B806-DA29BC85CB9E}" srcId="{9BD4BB4B-C6A3-417F-9ACA-E5801E46C0E8}" destId="{4423656F-BA32-40A4-BBF4-F3B8C5399154}" srcOrd="0" destOrd="0" parTransId="{75AB33A2-7C7C-4670-8115-201B25AC3C35}" sibTransId="{6FDE25E6-8A27-40EC-9FE4-AD9CDA061FAD}"/>
    <dgm:cxn modelId="{F0CEA046-7E7F-5141-91FC-EA423D12FBFD}" type="presOf" srcId="{7F7AE33C-2AAD-403B-8077-28FEA1E66154}" destId="{B2B181FD-AC90-FB46-8E08-468AA1CF4011}" srcOrd="0" destOrd="0" presId="urn:microsoft.com/office/officeart/2005/8/layout/vList2"/>
    <dgm:cxn modelId="{475E6D5B-580B-5B4E-9B11-0F031E331858}" type="presOf" srcId="{9BD4BB4B-C6A3-417F-9ACA-E5801E46C0E8}" destId="{10DA5DC0-0ABF-AE42-99FD-CE006968D7CB}" srcOrd="0" destOrd="0" presId="urn:microsoft.com/office/officeart/2005/8/layout/vList2"/>
    <dgm:cxn modelId="{7916F591-B096-0546-B463-774EAEFB90B0}" type="presOf" srcId="{4423656F-BA32-40A4-BBF4-F3B8C5399154}" destId="{209810B3-96DC-9D44-8ADE-629C4C32B77C}" srcOrd="0" destOrd="0" presId="urn:microsoft.com/office/officeart/2005/8/layout/vList2"/>
    <dgm:cxn modelId="{EA33FDF7-F5A8-44C8-8C04-7FEC9752C86C}" srcId="{9BD4BB4B-C6A3-417F-9ACA-E5801E46C0E8}" destId="{7F7AE33C-2AAD-403B-8077-28FEA1E66154}" srcOrd="1" destOrd="0" parTransId="{BC2A1BA8-48A3-4314-9B09-AE7B244A4C33}" sibTransId="{98CB8BF0-042C-41E7-9EBF-671FA101871D}"/>
    <dgm:cxn modelId="{4FE84415-38B5-3A43-8F75-BF40F55AAF6C}" type="presParOf" srcId="{10DA5DC0-0ABF-AE42-99FD-CE006968D7CB}" destId="{209810B3-96DC-9D44-8ADE-629C4C32B77C}" srcOrd="0" destOrd="0" presId="urn:microsoft.com/office/officeart/2005/8/layout/vList2"/>
    <dgm:cxn modelId="{7C906C96-C571-D046-9C02-590429FB26FD}" type="presParOf" srcId="{10DA5DC0-0ABF-AE42-99FD-CE006968D7CB}" destId="{425A36C6-9A4D-984F-9DE1-27C278DF9A10}" srcOrd="1" destOrd="0" presId="urn:microsoft.com/office/officeart/2005/8/layout/vList2"/>
    <dgm:cxn modelId="{B2A5659E-8955-A145-91A9-CBCB7AD1C8BF}" type="presParOf" srcId="{10DA5DC0-0ABF-AE42-99FD-CE006968D7CB}" destId="{B2B181FD-AC90-FB46-8E08-468AA1CF401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29A854-42D3-43A4-BA74-7F1E3DB340DE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The efficiency assigned to a method of termination has been determined through testing of that termination under load.</a:t>
          </a:r>
        </a:p>
      </dgm:t>
    </dgm:pt>
    <dgm:pt modelId="{4C43D8D5-8680-4C50-A284-9C488EF774B9}" type="parTrans" cxnId="{1EEF3F5A-15BA-4F67-A2B5-77D957FD57AA}">
      <dgm:prSet/>
      <dgm:spPr/>
      <dgm:t>
        <a:bodyPr/>
        <a:lstStyle/>
        <a:p>
          <a:endParaRPr lang="en-US"/>
        </a:p>
      </dgm:t>
    </dgm:pt>
    <dgm:pt modelId="{7997223F-DD4A-45D8-A1D6-53EEB6F87265}" type="sibTrans" cxnId="{1EEF3F5A-15BA-4F67-A2B5-77D957FD57AA}">
      <dgm:prSet/>
      <dgm:spPr/>
      <dgm:t>
        <a:bodyPr/>
        <a:lstStyle/>
        <a:p>
          <a:endParaRPr lang="en-US"/>
        </a:p>
      </dgm:t>
    </dgm:pt>
    <dgm:pt modelId="{4423656F-BA32-40A4-BBF4-F3B8C5399154}">
      <dgm:prSet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After we apply a design factor of 5 for our wire rope, we will then apply our efficiency percentage. This is called de-rating.</a:t>
          </a:r>
          <a:endParaRPr lang="en-US" dirty="0"/>
        </a:p>
      </dgm:t>
    </dgm:pt>
    <dgm:pt modelId="{75AB33A2-7C7C-4670-8115-201B25AC3C35}" type="parTrans" cxnId="{B15C7539-81F5-4263-B806-DA29BC85CB9E}">
      <dgm:prSet/>
      <dgm:spPr/>
      <dgm:t>
        <a:bodyPr/>
        <a:lstStyle/>
        <a:p>
          <a:endParaRPr lang="en-US"/>
        </a:p>
      </dgm:t>
    </dgm:pt>
    <dgm:pt modelId="{6FDE25E6-8A27-40EC-9FE4-AD9CDA061FAD}" type="sibTrans" cxnId="{B15C7539-81F5-4263-B806-DA29BC85CB9E}">
      <dgm:prSet/>
      <dgm:spPr/>
      <dgm:t>
        <a:bodyPr/>
        <a:lstStyle/>
        <a:p>
          <a:endParaRPr lang="en-US"/>
        </a:p>
      </dgm:t>
    </dgm:pt>
    <dgm:pt modelId="{7F7AE33C-2AAD-403B-8077-28FEA1E66154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5:1 design factor is 400lbs. (2000/5 = 400)</a:t>
          </a:r>
        </a:p>
        <a:p>
          <a:pPr>
            <a:lnSpc>
              <a:spcPct val="100000"/>
            </a:lnSpc>
          </a:pPr>
          <a:r>
            <a:rPr lang="en-US" baseline="0" dirty="0"/>
            <a:t>400 * 80% (400 * 0.8) = </a:t>
          </a:r>
          <a:r>
            <a:rPr lang="en-US" b="1" baseline="0" dirty="0"/>
            <a:t>320lbs.</a:t>
          </a:r>
          <a:endParaRPr lang="en-US" b="1" dirty="0"/>
        </a:p>
      </dgm:t>
    </dgm:pt>
    <dgm:pt modelId="{BC2A1BA8-48A3-4314-9B09-AE7B244A4C33}" type="parTrans" cxnId="{EA33FDF7-F5A8-44C8-8C04-7FEC9752C86C}">
      <dgm:prSet/>
      <dgm:spPr/>
      <dgm:t>
        <a:bodyPr/>
        <a:lstStyle/>
        <a:p>
          <a:endParaRPr lang="en-US"/>
        </a:p>
      </dgm:t>
    </dgm:pt>
    <dgm:pt modelId="{98CB8BF0-042C-41E7-9EBF-671FA101871D}" type="sibTrans" cxnId="{EA33FDF7-F5A8-44C8-8C04-7FEC9752C86C}">
      <dgm:prSet/>
      <dgm:spPr/>
      <dgm:t>
        <a:bodyPr/>
        <a:lstStyle/>
        <a:p>
          <a:endParaRPr lang="en-US"/>
        </a:p>
      </dgm:t>
    </dgm:pt>
    <dgm:pt modelId="{8DC00D13-CCEB-D548-BF01-E672DB17B988}">
      <dgm:prSet/>
      <dgm:spPr>
        <a:solidFill>
          <a:schemeClr val="bg2"/>
        </a:solidFill>
      </dgm:spPr>
      <dgm:t>
        <a:bodyPr/>
        <a:lstStyle/>
        <a:p>
          <a:r>
            <a:rPr lang="en-US" dirty="0"/>
            <a:t>Using these calculations, you are no longer guessing about the safety and efficiency of your rigging, you know it can do the job.</a:t>
          </a:r>
        </a:p>
      </dgm:t>
    </dgm:pt>
    <dgm:pt modelId="{3BBEB40F-6B6B-D34B-AFA4-2FD37049D40A}" type="parTrans" cxnId="{55124DD2-5FB9-B448-867F-6A2C23FBE60F}">
      <dgm:prSet/>
      <dgm:spPr/>
      <dgm:t>
        <a:bodyPr/>
        <a:lstStyle/>
        <a:p>
          <a:endParaRPr lang="en-US"/>
        </a:p>
      </dgm:t>
    </dgm:pt>
    <dgm:pt modelId="{924DA38A-F188-BC40-9370-16E3EC0386BA}" type="sibTrans" cxnId="{55124DD2-5FB9-B448-867F-6A2C23FBE60F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0E62314D-B6D0-844F-A4C1-F9C4434AD298}" type="pres">
      <dgm:prSet presAssocID="{E429A854-42D3-43A4-BA74-7F1E3DB340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F944B1-AEB7-CC4E-B42A-F9DA6D5C2EA4}" type="pres">
      <dgm:prSet presAssocID="{7997223F-DD4A-45D8-A1D6-53EEB6F87265}" presName="spacer" presStyleCnt="0"/>
      <dgm:spPr/>
    </dgm:pt>
    <dgm:pt modelId="{209810B3-96DC-9D44-8ADE-629C4C32B77C}" type="pres">
      <dgm:prSet presAssocID="{4423656F-BA32-40A4-BBF4-F3B8C53991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5A36C6-9A4D-984F-9DE1-27C278DF9A10}" type="pres">
      <dgm:prSet presAssocID="{6FDE25E6-8A27-40EC-9FE4-AD9CDA061FAD}" presName="spacer" presStyleCnt="0"/>
      <dgm:spPr/>
    </dgm:pt>
    <dgm:pt modelId="{B2B181FD-AC90-FB46-8E08-468AA1CF4011}" type="pres">
      <dgm:prSet presAssocID="{7F7AE33C-2AAD-403B-8077-28FEA1E66154}" presName="parentText" presStyleLbl="node1" presStyleIdx="2" presStyleCnt="4" custLinFactNeighborY="45816">
        <dgm:presLayoutVars>
          <dgm:chMax val="0"/>
          <dgm:bulletEnabled val="1"/>
        </dgm:presLayoutVars>
      </dgm:prSet>
      <dgm:spPr/>
    </dgm:pt>
    <dgm:pt modelId="{A005B04A-FFB2-7746-AE08-5573C578482F}" type="pres">
      <dgm:prSet presAssocID="{98CB8BF0-042C-41E7-9EBF-671FA101871D}" presName="spacer" presStyleCnt="0"/>
      <dgm:spPr/>
    </dgm:pt>
    <dgm:pt modelId="{7BFA95CC-6E99-A048-990A-C4357D5CBD8C}" type="pres">
      <dgm:prSet presAssocID="{8DC00D13-CCEB-D548-BF01-E672DB17B9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5C7539-81F5-4263-B806-DA29BC85CB9E}" srcId="{9BD4BB4B-C6A3-417F-9ACA-E5801E46C0E8}" destId="{4423656F-BA32-40A4-BBF4-F3B8C5399154}" srcOrd="1" destOrd="0" parTransId="{75AB33A2-7C7C-4670-8115-201B25AC3C35}" sibTransId="{6FDE25E6-8A27-40EC-9FE4-AD9CDA061FAD}"/>
    <dgm:cxn modelId="{5477703B-05EA-E64F-8BDC-C345296442B2}" type="presOf" srcId="{9BD4BB4B-C6A3-417F-9ACA-E5801E46C0E8}" destId="{10DA5DC0-0ABF-AE42-99FD-CE006968D7CB}" srcOrd="0" destOrd="0" presId="urn:microsoft.com/office/officeart/2005/8/layout/vList2"/>
    <dgm:cxn modelId="{1EEF3F5A-15BA-4F67-A2B5-77D957FD57AA}" srcId="{9BD4BB4B-C6A3-417F-9ACA-E5801E46C0E8}" destId="{E429A854-42D3-43A4-BA74-7F1E3DB340DE}" srcOrd="0" destOrd="0" parTransId="{4C43D8D5-8680-4C50-A284-9C488EF774B9}" sibTransId="{7997223F-DD4A-45D8-A1D6-53EEB6F87265}"/>
    <dgm:cxn modelId="{F2C1827F-A0DD-E84E-97A5-AAD2FED87DF8}" type="presOf" srcId="{4423656F-BA32-40A4-BBF4-F3B8C5399154}" destId="{209810B3-96DC-9D44-8ADE-629C4C32B77C}" srcOrd="0" destOrd="0" presId="urn:microsoft.com/office/officeart/2005/8/layout/vList2"/>
    <dgm:cxn modelId="{AD6A8A97-C7C3-6F42-8D68-93F316C0FF3D}" type="presOf" srcId="{8DC00D13-CCEB-D548-BF01-E672DB17B988}" destId="{7BFA95CC-6E99-A048-990A-C4357D5CBD8C}" srcOrd="0" destOrd="0" presId="urn:microsoft.com/office/officeart/2005/8/layout/vList2"/>
    <dgm:cxn modelId="{BF9BF9CA-EE2D-034D-8A8C-2AF0153F9C98}" type="presOf" srcId="{7F7AE33C-2AAD-403B-8077-28FEA1E66154}" destId="{B2B181FD-AC90-FB46-8E08-468AA1CF4011}" srcOrd="0" destOrd="0" presId="urn:microsoft.com/office/officeart/2005/8/layout/vList2"/>
    <dgm:cxn modelId="{55124DD2-5FB9-B448-867F-6A2C23FBE60F}" srcId="{9BD4BB4B-C6A3-417F-9ACA-E5801E46C0E8}" destId="{8DC00D13-CCEB-D548-BF01-E672DB17B988}" srcOrd="3" destOrd="0" parTransId="{3BBEB40F-6B6B-D34B-AFA4-2FD37049D40A}" sibTransId="{924DA38A-F188-BC40-9370-16E3EC0386BA}"/>
    <dgm:cxn modelId="{9193A2F5-4FC3-A049-B943-1F5351F81D40}" type="presOf" srcId="{E429A854-42D3-43A4-BA74-7F1E3DB340DE}" destId="{0E62314D-B6D0-844F-A4C1-F9C4434AD298}" srcOrd="0" destOrd="0" presId="urn:microsoft.com/office/officeart/2005/8/layout/vList2"/>
    <dgm:cxn modelId="{EA33FDF7-F5A8-44C8-8C04-7FEC9752C86C}" srcId="{9BD4BB4B-C6A3-417F-9ACA-E5801E46C0E8}" destId="{7F7AE33C-2AAD-403B-8077-28FEA1E66154}" srcOrd="2" destOrd="0" parTransId="{BC2A1BA8-48A3-4314-9B09-AE7B244A4C33}" sibTransId="{98CB8BF0-042C-41E7-9EBF-671FA101871D}"/>
    <dgm:cxn modelId="{23F1F61D-9F35-CA45-A797-B46929FE3ABB}" type="presParOf" srcId="{10DA5DC0-0ABF-AE42-99FD-CE006968D7CB}" destId="{0E62314D-B6D0-844F-A4C1-F9C4434AD298}" srcOrd="0" destOrd="0" presId="urn:microsoft.com/office/officeart/2005/8/layout/vList2"/>
    <dgm:cxn modelId="{74483A9D-6696-AA46-9E4B-86F05A4EB537}" type="presParOf" srcId="{10DA5DC0-0ABF-AE42-99FD-CE006968D7CB}" destId="{DEF944B1-AEB7-CC4E-B42A-F9DA6D5C2EA4}" srcOrd="1" destOrd="0" presId="urn:microsoft.com/office/officeart/2005/8/layout/vList2"/>
    <dgm:cxn modelId="{3124B2B1-2526-8949-BB08-F01919CE4B43}" type="presParOf" srcId="{10DA5DC0-0ABF-AE42-99FD-CE006968D7CB}" destId="{209810B3-96DC-9D44-8ADE-629C4C32B77C}" srcOrd="2" destOrd="0" presId="urn:microsoft.com/office/officeart/2005/8/layout/vList2"/>
    <dgm:cxn modelId="{BA0E35C0-4CC2-A249-9ECD-970195491CCE}" type="presParOf" srcId="{10DA5DC0-0ABF-AE42-99FD-CE006968D7CB}" destId="{425A36C6-9A4D-984F-9DE1-27C278DF9A10}" srcOrd="3" destOrd="0" presId="urn:microsoft.com/office/officeart/2005/8/layout/vList2"/>
    <dgm:cxn modelId="{7E20F8F3-8A5A-A643-9A97-84DCFC14943E}" type="presParOf" srcId="{10DA5DC0-0ABF-AE42-99FD-CE006968D7CB}" destId="{B2B181FD-AC90-FB46-8E08-468AA1CF4011}" srcOrd="4" destOrd="0" presId="urn:microsoft.com/office/officeart/2005/8/layout/vList2"/>
    <dgm:cxn modelId="{BB4800D1-BDBC-0D41-A308-6977F6717CB5}" type="presParOf" srcId="{10DA5DC0-0ABF-AE42-99FD-CE006968D7CB}" destId="{A005B04A-FFB2-7746-AE08-5573C578482F}" srcOrd="5" destOrd="0" presId="urn:microsoft.com/office/officeart/2005/8/layout/vList2"/>
    <dgm:cxn modelId="{8CEC5184-BC56-6046-ADE2-E0A0C5E6F7B6}" type="presParOf" srcId="{10DA5DC0-0ABF-AE42-99FD-CE006968D7CB}" destId="{7BFA95CC-6E99-A048-990A-C4357D5CBD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29A854-42D3-43A4-BA74-7F1E3DB340DE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We now understand how to prepare to rig an object/scenic element.</a:t>
          </a:r>
        </a:p>
      </dgm:t>
    </dgm:pt>
    <dgm:pt modelId="{4C43D8D5-8680-4C50-A284-9C488EF774B9}" type="parTrans" cxnId="{1EEF3F5A-15BA-4F67-A2B5-77D957FD57AA}">
      <dgm:prSet/>
      <dgm:spPr/>
      <dgm:t>
        <a:bodyPr/>
        <a:lstStyle/>
        <a:p>
          <a:endParaRPr lang="en-US"/>
        </a:p>
      </dgm:t>
    </dgm:pt>
    <dgm:pt modelId="{7997223F-DD4A-45D8-A1D6-53EEB6F87265}" type="sibTrans" cxnId="{1EEF3F5A-15BA-4F67-A2B5-77D957FD57AA}">
      <dgm:prSet/>
      <dgm:spPr/>
      <dgm:t>
        <a:bodyPr/>
        <a:lstStyle/>
        <a:p>
          <a:endParaRPr lang="en-US"/>
        </a:p>
      </dgm:t>
    </dgm:pt>
    <dgm:pt modelId="{4423656F-BA32-40A4-BBF4-F3B8C5399154}">
      <dgm:prSet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We know that we need to calculate for the Design Factor</a:t>
          </a:r>
        </a:p>
      </dgm:t>
    </dgm:pt>
    <dgm:pt modelId="{75AB33A2-7C7C-4670-8115-201B25AC3C35}" type="parTrans" cxnId="{B15C7539-81F5-4263-B806-DA29BC85CB9E}">
      <dgm:prSet/>
      <dgm:spPr/>
      <dgm:t>
        <a:bodyPr/>
        <a:lstStyle/>
        <a:p>
          <a:endParaRPr lang="en-US"/>
        </a:p>
      </dgm:t>
    </dgm:pt>
    <dgm:pt modelId="{6FDE25E6-8A27-40EC-9FE4-AD9CDA061FAD}" type="sibTrans" cxnId="{B15C7539-81F5-4263-B806-DA29BC85CB9E}">
      <dgm:prSet/>
      <dgm:spPr/>
      <dgm:t>
        <a:bodyPr/>
        <a:lstStyle/>
        <a:p>
          <a:endParaRPr lang="en-US"/>
        </a:p>
      </dgm:t>
    </dgm:pt>
    <dgm:pt modelId="{7F7AE33C-2AAD-403B-8077-28FEA1E66154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dirty="0"/>
            <a:t>We need to de-rate for our termination’s efficiency</a:t>
          </a:r>
        </a:p>
      </dgm:t>
    </dgm:pt>
    <dgm:pt modelId="{BC2A1BA8-48A3-4314-9B09-AE7B244A4C33}" type="parTrans" cxnId="{EA33FDF7-F5A8-44C8-8C04-7FEC9752C86C}">
      <dgm:prSet/>
      <dgm:spPr/>
      <dgm:t>
        <a:bodyPr/>
        <a:lstStyle/>
        <a:p>
          <a:endParaRPr lang="en-US"/>
        </a:p>
      </dgm:t>
    </dgm:pt>
    <dgm:pt modelId="{98CB8BF0-042C-41E7-9EBF-671FA101871D}" type="sibTrans" cxnId="{EA33FDF7-F5A8-44C8-8C04-7FEC9752C86C}">
      <dgm:prSet/>
      <dgm:spPr/>
      <dgm:t>
        <a:bodyPr/>
        <a:lstStyle/>
        <a:p>
          <a:endParaRPr lang="en-US"/>
        </a:p>
      </dgm:t>
    </dgm:pt>
    <dgm:pt modelId="{E3C84D88-66A6-4A40-B904-FE4592487AE7}">
      <dgm:prSet/>
      <dgm:spPr>
        <a:solidFill>
          <a:schemeClr val="bg2"/>
        </a:solidFill>
      </dgm:spPr>
      <dgm:t>
        <a:bodyPr/>
        <a:lstStyle/>
        <a:p>
          <a:r>
            <a:rPr lang="en-US" b="0" dirty="0"/>
            <a:t>With this information, we can rig with greater confidence and not just hope that our work is safe.</a:t>
          </a:r>
        </a:p>
      </dgm:t>
    </dgm:pt>
    <dgm:pt modelId="{30E8F8AA-EA9B-2548-B1BD-1E2313DF6913}" type="parTrans" cxnId="{7DF27661-AB40-4548-B1A9-716B920702EE}">
      <dgm:prSet/>
      <dgm:spPr/>
      <dgm:t>
        <a:bodyPr/>
        <a:lstStyle/>
        <a:p>
          <a:endParaRPr lang="en-US"/>
        </a:p>
      </dgm:t>
    </dgm:pt>
    <dgm:pt modelId="{C521DAA1-CE06-B349-95CF-1F41382B0C95}" type="sibTrans" cxnId="{7DF27661-AB40-4548-B1A9-716B920702EE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0E62314D-B6D0-844F-A4C1-F9C4434AD298}" type="pres">
      <dgm:prSet presAssocID="{E429A854-42D3-43A4-BA74-7F1E3DB340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F944B1-AEB7-CC4E-B42A-F9DA6D5C2EA4}" type="pres">
      <dgm:prSet presAssocID="{7997223F-DD4A-45D8-A1D6-53EEB6F87265}" presName="spacer" presStyleCnt="0"/>
      <dgm:spPr/>
    </dgm:pt>
    <dgm:pt modelId="{209810B3-96DC-9D44-8ADE-629C4C32B77C}" type="pres">
      <dgm:prSet presAssocID="{4423656F-BA32-40A4-BBF4-F3B8C53991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5A36C6-9A4D-984F-9DE1-27C278DF9A10}" type="pres">
      <dgm:prSet presAssocID="{6FDE25E6-8A27-40EC-9FE4-AD9CDA061FAD}" presName="spacer" presStyleCnt="0"/>
      <dgm:spPr/>
    </dgm:pt>
    <dgm:pt modelId="{B2B181FD-AC90-FB46-8E08-468AA1CF4011}" type="pres">
      <dgm:prSet presAssocID="{7F7AE33C-2AAD-403B-8077-28FEA1E66154}" presName="parentText" presStyleLbl="node1" presStyleIdx="2" presStyleCnt="4" custLinFactNeighborY="45816">
        <dgm:presLayoutVars>
          <dgm:chMax val="0"/>
          <dgm:bulletEnabled val="1"/>
        </dgm:presLayoutVars>
      </dgm:prSet>
      <dgm:spPr/>
    </dgm:pt>
    <dgm:pt modelId="{2E64D3C9-E3B0-F043-9A55-BDD0A1AE3241}" type="pres">
      <dgm:prSet presAssocID="{98CB8BF0-042C-41E7-9EBF-671FA101871D}" presName="spacer" presStyleCnt="0"/>
      <dgm:spPr/>
    </dgm:pt>
    <dgm:pt modelId="{3AD48DD8-9DCD-B746-B533-ACED4D5DDA5F}" type="pres">
      <dgm:prSet presAssocID="{E3C84D88-66A6-4A40-B904-FE4592487AE7}" presName="parentText" presStyleLbl="node1" presStyleIdx="3" presStyleCnt="4" custLinFactNeighborY="45816">
        <dgm:presLayoutVars>
          <dgm:chMax val="0"/>
          <dgm:bulletEnabled val="1"/>
        </dgm:presLayoutVars>
      </dgm:prSet>
      <dgm:spPr/>
    </dgm:pt>
  </dgm:ptLst>
  <dgm:cxnLst>
    <dgm:cxn modelId="{B15C7539-81F5-4263-B806-DA29BC85CB9E}" srcId="{9BD4BB4B-C6A3-417F-9ACA-E5801E46C0E8}" destId="{4423656F-BA32-40A4-BBF4-F3B8C5399154}" srcOrd="1" destOrd="0" parTransId="{75AB33A2-7C7C-4670-8115-201B25AC3C35}" sibTransId="{6FDE25E6-8A27-40EC-9FE4-AD9CDA061FAD}"/>
    <dgm:cxn modelId="{5477703B-05EA-E64F-8BDC-C345296442B2}" type="presOf" srcId="{9BD4BB4B-C6A3-417F-9ACA-E5801E46C0E8}" destId="{10DA5DC0-0ABF-AE42-99FD-CE006968D7CB}" srcOrd="0" destOrd="0" presId="urn:microsoft.com/office/officeart/2005/8/layout/vList2"/>
    <dgm:cxn modelId="{71D3684F-61AB-5A40-9023-71813CBB0ECA}" type="presOf" srcId="{E3C84D88-66A6-4A40-B904-FE4592487AE7}" destId="{3AD48DD8-9DCD-B746-B533-ACED4D5DDA5F}" srcOrd="0" destOrd="0" presId="urn:microsoft.com/office/officeart/2005/8/layout/vList2"/>
    <dgm:cxn modelId="{1EEF3F5A-15BA-4F67-A2B5-77D957FD57AA}" srcId="{9BD4BB4B-C6A3-417F-9ACA-E5801E46C0E8}" destId="{E429A854-42D3-43A4-BA74-7F1E3DB340DE}" srcOrd="0" destOrd="0" parTransId="{4C43D8D5-8680-4C50-A284-9C488EF774B9}" sibTransId="{7997223F-DD4A-45D8-A1D6-53EEB6F87265}"/>
    <dgm:cxn modelId="{7DF27661-AB40-4548-B1A9-716B920702EE}" srcId="{9BD4BB4B-C6A3-417F-9ACA-E5801E46C0E8}" destId="{E3C84D88-66A6-4A40-B904-FE4592487AE7}" srcOrd="3" destOrd="0" parTransId="{30E8F8AA-EA9B-2548-B1BD-1E2313DF6913}" sibTransId="{C521DAA1-CE06-B349-95CF-1F41382B0C95}"/>
    <dgm:cxn modelId="{F2C1827F-A0DD-E84E-97A5-AAD2FED87DF8}" type="presOf" srcId="{4423656F-BA32-40A4-BBF4-F3B8C5399154}" destId="{209810B3-96DC-9D44-8ADE-629C4C32B77C}" srcOrd="0" destOrd="0" presId="urn:microsoft.com/office/officeart/2005/8/layout/vList2"/>
    <dgm:cxn modelId="{BF9BF9CA-EE2D-034D-8A8C-2AF0153F9C98}" type="presOf" srcId="{7F7AE33C-2AAD-403B-8077-28FEA1E66154}" destId="{B2B181FD-AC90-FB46-8E08-468AA1CF4011}" srcOrd="0" destOrd="0" presId="urn:microsoft.com/office/officeart/2005/8/layout/vList2"/>
    <dgm:cxn modelId="{9193A2F5-4FC3-A049-B943-1F5351F81D40}" type="presOf" srcId="{E429A854-42D3-43A4-BA74-7F1E3DB340DE}" destId="{0E62314D-B6D0-844F-A4C1-F9C4434AD298}" srcOrd="0" destOrd="0" presId="urn:microsoft.com/office/officeart/2005/8/layout/vList2"/>
    <dgm:cxn modelId="{EA33FDF7-F5A8-44C8-8C04-7FEC9752C86C}" srcId="{9BD4BB4B-C6A3-417F-9ACA-E5801E46C0E8}" destId="{7F7AE33C-2AAD-403B-8077-28FEA1E66154}" srcOrd="2" destOrd="0" parTransId="{BC2A1BA8-48A3-4314-9B09-AE7B244A4C33}" sibTransId="{98CB8BF0-042C-41E7-9EBF-671FA101871D}"/>
    <dgm:cxn modelId="{23F1F61D-9F35-CA45-A797-B46929FE3ABB}" type="presParOf" srcId="{10DA5DC0-0ABF-AE42-99FD-CE006968D7CB}" destId="{0E62314D-B6D0-844F-A4C1-F9C4434AD298}" srcOrd="0" destOrd="0" presId="urn:microsoft.com/office/officeart/2005/8/layout/vList2"/>
    <dgm:cxn modelId="{74483A9D-6696-AA46-9E4B-86F05A4EB537}" type="presParOf" srcId="{10DA5DC0-0ABF-AE42-99FD-CE006968D7CB}" destId="{DEF944B1-AEB7-CC4E-B42A-F9DA6D5C2EA4}" srcOrd="1" destOrd="0" presId="urn:microsoft.com/office/officeart/2005/8/layout/vList2"/>
    <dgm:cxn modelId="{3124B2B1-2526-8949-BB08-F01919CE4B43}" type="presParOf" srcId="{10DA5DC0-0ABF-AE42-99FD-CE006968D7CB}" destId="{209810B3-96DC-9D44-8ADE-629C4C32B77C}" srcOrd="2" destOrd="0" presId="urn:microsoft.com/office/officeart/2005/8/layout/vList2"/>
    <dgm:cxn modelId="{BA0E35C0-4CC2-A249-9ECD-970195491CCE}" type="presParOf" srcId="{10DA5DC0-0ABF-AE42-99FD-CE006968D7CB}" destId="{425A36C6-9A4D-984F-9DE1-27C278DF9A10}" srcOrd="3" destOrd="0" presId="urn:microsoft.com/office/officeart/2005/8/layout/vList2"/>
    <dgm:cxn modelId="{7E20F8F3-8A5A-A643-9A97-84DCFC14943E}" type="presParOf" srcId="{10DA5DC0-0ABF-AE42-99FD-CE006968D7CB}" destId="{B2B181FD-AC90-FB46-8E08-468AA1CF4011}" srcOrd="4" destOrd="0" presId="urn:microsoft.com/office/officeart/2005/8/layout/vList2"/>
    <dgm:cxn modelId="{9BF35985-7256-844E-8D3F-77B4A5842F39}" type="presParOf" srcId="{10DA5DC0-0ABF-AE42-99FD-CE006968D7CB}" destId="{2E64D3C9-E3B0-F043-9A55-BDD0A1AE3241}" srcOrd="5" destOrd="0" presId="urn:microsoft.com/office/officeart/2005/8/layout/vList2"/>
    <dgm:cxn modelId="{72A1243B-6902-0947-B688-28E6451CC448}" type="presParOf" srcId="{10DA5DC0-0ABF-AE42-99FD-CE006968D7CB}" destId="{3AD48DD8-9DCD-B746-B533-ACED4D5DDA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29A854-42D3-43A4-BA74-7F1E3DB340DE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Knowing the weight will help you determine the required strength of the hardware to be used.</a:t>
          </a:r>
        </a:p>
      </dgm:t>
    </dgm:pt>
    <dgm:pt modelId="{4C43D8D5-8680-4C50-A284-9C488EF774B9}" type="parTrans" cxnId="{1EEF3F5A-15BA-4F67-A2B5-77D957FD57AA}">
      <dgm:prSet/>
      <dgm:spPr/>
      <dgm:t>
        <a:bodyPr/>
        <a:lstStyle/>
        <a:p>
          <a:endParaRPr lang="en-US"/>
        </a:p>
      </dgm:t>
    </dgm:pt>
    <dgm:pt modelId="{7997223F-DD4A-45D8-A1D6-53EEB6F87265}" type="sibTrans" cxnId="{1EEF3F5A-15BA-4F67-A2B5-77D957FD57AA}">
      <dgm:prSet/>
      <dgm:spPr/>
      <dgm:t>
        <a:bodyPr/>
        <a:lstStyle/>
        <a:p>
          <a:endParaRPr lang="en-US"/>
        </a:p>
      </dgm:t>
    </dgm:pt>
    <dgm:pt modelId="{4423656F-BA32-40A4-BBF4-F3B8C5399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Whether</a:t>
          </a:r>
          <a:r>
            <a:rPr lang="en-US" baseline="0" dirty="0"/>
            <a:t> the object moves will influence our design decisions.</a:t>
          </a:r>
          <a:endParaRPr lang="en-US" dirty="0"/>
        </a:p>
      </dgm:t>
    </dgm:pt>
    <dgm:pt modelId="{75AB33A2-7C7C-4670-8115-201B25AC3C35}" type="parTrans" cxnId="{B15C7539-81F5-4263-B806-DA29BC85CB9E}">
      <dgm:prSet/>
      <dgm:spPr/>
      <dgm:t>
        <a:bodyPr/>
        <a:lstStyle/>
        <a:p>
          <a:endParaRPr lang="en-US"/>
        </a:p>
      </dgm:t>
    </dgm:pt>
    <dgm:pt modelId="{6FDE25E6-8A27-40EC-9FE4-AD9CDA061FAD}" type="sibTrans" cxnId="{B15C7539-81F5-4263-B806-DA29BC85CB9E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0E62314D-B6D0-844F-A4C1-F9C4434AD298}" type="pres">
      <dgm:prSet presAssocID="{E429A854-42D3-43A4-BA74-7F1E3DB340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F944B1-AEB7-CC4E-B42A-F9DA6D5C2EA4}" type="pres">
      <dgm:prSet presAssocID="{7997223F-DD4A-45D8-A1D6-53EEB6F87265}" presName="spacer" presStyleCnt="0"/>
      <dgm:spPr/>
    </dgm:pt>
    <dgm:pt modelId="{209810B3-96DC-9D44-8ADE-629C4C32B77C}" type="pres">
      <dgm:prSet presAssocID="{4423656F-BA32-40A4-BBF4-F3B8C53991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15C7539-81F5-4263-B806-DA29BC85CB9E}" srcId="{9BD4BB4B-C6A3-417F-9ACA-E5801E46C0E8}" destId="{4423656F-BA32-40A4-BBF4-F3B8C5399154}" srcOrd="1" destOrd="0" parTransId="{75AB33A2-7C7C-4670-8115-201B25AC3C35}" sibTransId="{6FDE25E6-8A27-40EC-9FE4-AD9CDA061FAD}"/>
    <dgm:cxn modelId="{5477703B-05EA-E64F-8BDC-C345296442B2}" type="presOf" srcId="{9BD4BB4B-C6A3-417F-9ACA-E5801E46C0E8}" destId="{10DA5DC0-0ABF-AE42-99FD-CE006968D7CB}" srcOrd="0" destOrd="0" presId="urn:microsoft.com/office/officeart/2005/8/layout/vList2"/>
    <dgm:cxn modelId="{1EEF3F5A-15BA-4F67-A2B5-77D957FD57AA}" srcId="{9BD4BB4B-C6A3-417F-9ACA-E5801E46C0E8}" destId="{E429A854-42D3-43A4-BA74-7F1E3DB340DE}" srcOrd="0" destOrd="0" parTransId="{4C43D8D5-8680-4C50-A284-9C488EF774B9}" sibTransId="{7997223F-DD4A-45D8-A1D6-53EEB6F87265}"/>
    <dgm:cxn modelId="{F2C1827F-A0DD-E84E-97A5-AAD2FED87DF8}" type="presOf" srcId="{4423656F-BA32-40A4-BBF4-F3B8C5399154}" destId="{209810B3-96DC-9D44-8ADE-629C4C32B77C}" srcOrd="0" destOrd="0" presId="urn:microsoft.com/office/officeart/2005/8/layout/vList2"/>
    <dgm:cxn modelId="{9193A2F5-4FC3-A049-B943-1F5351F81D40}" type="presOf" srcId="{E429A854-42D3-43A4-BA74-7F1E3DB340DE}" destId="{0E62314D-B6D0-844F-A4C1-F9C4434AD298}" srcOrd="0" destOrd="0" presId="urn:microsoft.com/office/officeart/2005/8/layout/vList2"/>
    <dgm:cxn modelId="{23F1F61D-9F35-CA45-A797-B46929FE3ABB}" type="presParOf" srcId="{10DA5DC0-0ABF-AE42-99FD-CE006968D7CB}" destId="{0E62314D-B6D0-844F-A4C1-F9C4434AD298}" srcOrd="0" destOrd="0" presId="urn:microsoft.com/office/officeart/2005/8/layout/vList2"/>
    <dgm:cxn modelId="{74483A9D-6696-AA46-9E4B-86F05A4EB537}" type="presParOf" srcId="{10DA5DC0-0ABF-AE42-99FD-CE006968D7CB}" destId="{DEF944B1-AEB7-CC4E-B42A-F9DA6D5C2EA4}" srcOrd="1" destOrd="0" presId="urn:microsoft.com/office/officeart/2005/8/layout/vList2"/>
    <dgm:cxn modelId="{3124B2B1-2526-8949-BB08-F01919CE4B43}" type="presParOf" srcId="{10DA5DC0-0ABF-AE42-99FD-CE006968D7CB}" destId="{209810B3-96DC-9D44-8ADE-629C4C32B7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7AE33C-2AAD-403B-8077-28FEA1E66154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To begin, we will need to know the working load limits for some of the standard hardware used in theatre rigging. Let’s start with wire rope. </a:t>
          </a:r>
        </a:p>
      </dgm:t>
    </dgm:pt>
    <dgm:pt modelId="{BC2A1BA8-48A3-4314-9B09-AE7B244A4C33}" type="parTrans" cxnId="{EA33FDF7-F5A8-44C8-8C04-7FEC9752C86C}">
      <dgm:prSet/>
      <dgm:spPr/>
      <dgm:t>
        <a:bodyPr/>
        <a:lstStyle/>
        <a:p>
          <a:endParaRPr lang="en-US"/>
        </a:p>
      </dgm:t>
    </dgm:pt>
    <dgm:pt modelId="{98CB8BF0-042C-41E7-9EBF-671FA101871D}" type="sibTrans" cxnId="{EA33FDF7-F5A8-44C8-8C04-7FEC9752C86C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B2B181FD-AC90-FB46-8E08-468AA1CF4011}" type="pres">
      <dgm:prSet presAssocID="{7F7AE33C-2AAD-403B-8077-28FEA1E661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477703B-05EA-E64F-8BDC-C345296442B2}" type="presOf" srcId="{9BD4BB4B-C6A3-417F-9ACA-E5801E46C0E8}" destId="{10DA5DC0-0ABF-AE42-99FD-CE006968D7CB}" srcOrd="0" destOrd="0" presId="urn:microsoft.com/office/officeart/2005/8/layout/vList2"/>
    <dgm:cxn modelId="{BF9BF9CA-EE2D-034D-8A8C-2AF0153F9C98}" type="presOf" srcId="{7F7AE33C-2AAD-403B-8077-28FEA1E66154}" destId="{B2B181FD-AC90-FB46-8E08-468AA1CF4011}" srcOrd="0" destOrd="0" presId="urn:microsoft.com/office/officeart/2005/8/layout/vList2"/>
    <dgm:cxn modelId="{EA33FDF7-F5A8-44C8-8C04-7FEC9752C86C}" srcId="{9BD4BB4B-C6A3-417F-9ACA-E5801E46C0E8}" destId="{7F7AE33C-2AAD-403B-8077-28FEA1E66154}" srcOrd="0" destOrd="0" parTransId="{BC2A1BA8-48A3-4314-9B09-AE7B244A4C33}" sibTransId="{98CB8BF0-042C-41E7-9EBF-671FA101871D}"/>
    <dgm:cxn modelId="{7E20F8F3-8A5A-A643-9A97-84DCFC14943E}" type="presParOf" srcId="{10DA5DC0-0ABF-AE42-99FD-CE006968D7CB}" destId="{B2B181FD-AC90-FB46-8E08-468AA1CF40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7AE33C-2AAD-403B-8077-28FEA1E66154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7x19 Galvanized Aircraft Cable (GAC) is the most commonly used wire rope. Available diameters range from 1/8” to ½”. Let’s look at 1/8”. </a:t>
          </a:r>
        </a:p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endParaRPr lang="en-US" dirty="0"/>
        </a:p>
      </dgm:t>
    </dgm:pt>
    <dgm:pt modelId="{BC2A1BA8-48A3-4314-9B09-AE7B244A4C33}" type="parTrans" cxnId="{EA33FDF7-F5A8-44C8-8C04-7FEC9752C86C}">
      <dgm:prSet/>
      <dgm:spPr/>
      <dgm:t>
        <a:bodyPr/>
        <a:lstStyle/>
        <a:p>
          <a:endParaRPr lang="en-US"/>
        </a:p>
      </dgm:t>
    </dgm:pt>
    <dgm:pt modelId="{98CB8BF0-042C-41E7-9EBF-671FA101871D}" type="sibTrans" cxnId="{EA33FDF7-F5A8-44C8-8C04-7FEC9752C86C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B2B181FD-AC90-FB46-8E08-468AA1CF4011}" type="pres">
      <dgm:prSet presAssocID="{7F7AE33C-2AAD-403B-8077-28FEA1E66154}" presName="parentText" presStyleLbl="node1" presStyleIdx="0" presStyleCnt="1" custLinFactNeighborX="-95257" custLinFactNeighborY="6860">
        <dgm:presLayoutVars>
          <dgm:chMax val="0"/>
          <dgm:bulletEnabled val="1"/>
        </dgm:presLayoutVars>
      </dgm:prSet>
      <dgm:spPr/>
    </dgm:pt>
  </dgm:ptLst>
  <dgm:cxnLst>
    <dgm:cxn modelId="{5477703B-05EA-E64F-8BDC-C345296442B2}" type="presOf" srcId="{9BD4BB4B-C6A3-417F-9ACA-E5801E46C0E8}" destId="{10DA5DC0-0ABF-AE42-99FD-CE006968D7CB}" srcOrd="0" destOrd="0" presId="urn:microsoft.com/office/officeart/2005/8/layout/vList2"/>
    <dgm:cxn modelId="{BF9BF9CA-EE2D-034D-8A8C-2AF0153F9C98}" type="presOf" srcId="{7F7AE33C-2AAD-403B-8077-28FEA1E66154}" destId="{B2B181FD-AC90-FB46-8E08-468AA1CF4011}" srcOrd="0" destOrd="0" presId="urn:microsoft.com/office/officeart/2005/8/layout/vList2"/>
    <dgm:cxn modelId="{EA33FDF7-F5A8-44C8-8C04-7FEC9752C86C}" srcId="{9BD4BB4B-C6A3-417F-9ACA-E5801E46C0E8}" destId="{7F7AE33C-2AAD-403B-8077-28FEA1E66154}" srcOrd="0" destOrd="0" parTransId="{BC2A1BA8-48A3-4314-9B09-AE7B244A4C33}" sibTransId="{98CB8BF0-042C-41E7-9EBF-671FA101871D}"/>
    <dgm:cxn modelId="{7E20F8F3-8A5A-A643-9A97-84DCFC14943E}" type="presParOf" srcId="{10DA5DC0-0ABF-AE42-99FD-CE006968D7CB}" destId="{B2B181FD-AC90-FB46-8E08-468AA1CF40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477703B-05EA-E64F-8BDC-C345296442B2}" type="presOf" srcId="{9BD4BB4B-C6A3-417F-9ACA-E5801E46C0E8}" destId="{10DA5DC0-0ABF-AE42-99FD-CE006968D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7AE33C-2AAD-403B-8077-28FEA1E66154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To terminate the wire rope, we will likely use one of two methods.  The most common is with wire rope clips and the second, uses a swaged compression fitting.  </a:t>
          </a:r>
        </a:p>
      </dgm:t>
    </dgm:pt>
    <dgm:pt modelId="{BC2A1BA8-48A3-4314-9B09-AE7B244A4C33}" type="parTrans" cxnId="{EA33FDF7-F5A8-44C8-8C04-7FEC9752C86C}">
      <dgm:prSet/>
      <dgm:spPr/>
      <dgm:t>
        <a:bodyPr/>
        <a:lstStyle/>
        <a:p>
          <a:endParaRPr lang="en-US"/>
        </a:p>
      </dgm:t>
    </dgm:pt>
    <dgm:pt modelId="{98CB8BF0-042C-41E7-9EBF-671FA101871D}" type="sibTrans" cxnId="{EA33FDF7-F5A8-44C8-8C04-7FEC9752C86C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B2B181FD-AC90-FB46-8E08-468AA1CF4011}" type="pres">
      <dgm:prSet presAssocID="{7F7AE33C-2AAD-403B-8077-28FEA1E661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477703B-05EA-E64F-8BDC-C345296442B2}" type="presOf" srcId="{9BD4BB4B-C6A3-417F-9ACA-E5801E46C0E8}" destId="{10DA5DC0-0ABF-AE42-99FD-CE006968D7CB}" srcOrd="0" destOrd="0" presId="urn:microsoft.com/office/officeart/2005/8/layout/vList2"/>
    <dgm:cxn modelId="{BF9BF9CA-EE2D-034D-8A8C-2AF0153F9C98}" type="presOf" srcId="{7F7AE33C-2AAD-403B-8077-28FEA1E66154}" destId="{B2B181FD-AC90-FB46-8E08-468AA1CF4011}" srcOrd="0" destOrd="0" presId="urn:microsoft.com/office/officeart/2005/8/layout/vList2"/>
    <dgm:cxn modelId="{EA33FDF7-F5A8-44C8-8C04-7FEC9752C86C}" srcId="{9BD4BB4B-C6A3-417F-9ACA-E5801E46C0E8}" destId="{7F7AE33C-2AAD-403B-8077-28FEA1E66154}" srcOrd="0" destOrd="0" parTransId="{BC2A1BA8-48A3-4314-9B09-AE7B244A4C33}" sibTransId="{98CB8BF0-042C-41E7-9EBF-671FA101871D}"/>
    <dgm:cxn modelId="{7E20F8F3-8A5A-A643-9A97-84DCFC14943E}" type="presParOf" srcId="{10DA5DC0-0ABF-AE42-99FD-CE006968D7CB}" destId="{B2B181FD-AC90-FB46-8E08-468AA1CF4011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477703B-05EA-E64F-8BDC-C345296442B2}" type="presOf" srcId="{9BD4BB4B-C6A3-417F-9ACA-E5801E46C0E8}" destId="{10DA5DC0-0ABF-AE42-99FD-CE006968D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29A854-42D3-43A4-BA74-7F1E3DB340DE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1/8” GAC has a breaking strength of 2000lbs.</a:t>
          </a:r>
        </a:p>
      </dgm:t>
    </dgm:pt>
    <dgm:pt modelId="{4C43D8D5-8680-4C50-A284-9C488EF774B9}" type="parTrans" cxnId="{1EEF3F5A-15BA-4F67-A2B5-77D957FD57AA}">
      <dgm:prSet/>
      <dgm:spPr/>
      <dgm:t>
        <a:bodyPr/>
        <a:lstStyle/>
        <a:p>
          <a:endParaRPr lang="en-US"/>
        </a:p>
      </dgm:t>
    </dgm:pt>
    <dgm:pt modelId="{7997223F-DD4A-45D8-A1D6-53EEB6F87265}" type="sibTrans" cxnId="{1EEF3F5A-15BA-4F67-A2B5-77D957FD57AA}">
      <dgm:prSet/>
      <dgm:spPr/>
      <dgm:t>
        <a:bodyPr/>
        <a:lstStyle/>
        <a:p>
          <a:endParaRPr lang="en-US"/>
        </a:p>
      </dgm:t>
    </dgm:pt>
    <dgm:pt modelId="{4423656F-BA32-40A4-BBF4-F3B8C5399154}">
      <dgm:prSet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Wire Rope Clips, when applied correctly, have an efficiency of 80%. We will discuss application procedures in another video.</a:t>
          </a:r>
        </a:p>
      </dgm:t>
    </dgm:pt>
    <dgm:pt modelId="{75AB33A2-7C7C-4670-8115-201B25AC3C35}" type="parTrans" cxnId="{B15C7539-81F5-4263-B806-DA29BC85CB9E}">
      <dgm:prSet/>
      <dgm:spPr/>
      <dgm:t>
        <a:bodyPr/>
        <a:lstStyle/>
        <a:p>
          <a:endParaRPr lang="en-US"/>
        </a:p>
      </dgm:t>
    </dgm:pt>
    <dgm:pt modelId="{6FDE25E6-8A27-40EC-9FE4-AD9CDA061FAD}" type="sibTrans" cxnId="{B15C7539-81F5-4263-B806-DA29BC85CB9E}">
      <dgm:prSet/>
      <dgm:spPr/>
      <dgm:t>
        <a:bodyPr/>
        <a:lstStyle/>
        <a:p>
          <a:endParaRPr lang="en-US"/>
        </a:p>
      </dgm:t>
    </dgm:pt>
    <dgm:pt modelId="{7F7AE33C-2AAD-403B-8077-28FEA1E66154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We also need to apply a </a:t>
          </a:r>
          <a:r>
            <a:rPr lang="en-US" b="1" dirty="0"/>
            <a:t>Design Factor.</a:t>
          </a:r>
        </a:p>
      </dgm:t>
    </dgm:pt>
    <dgm:pt modelId="{BC2A1BA8-48A3-4314-9B09-AE7B244A4C33}" type="parTrans" cxnId="{EA33FDF7-F5A8-44C8-8C04-7FEC9752C86C}">
      <dgm:prSet/>
      <dgm:spPr/>
      <dgm:t>
        <a:bodyPr/>
        <a:lstStyle/>
        <a:p>
          <a:endParaRPr lang="en-US"/>
        </a:p>
      </dgm:t>
    </dgm:pt>
    <dgm:pt modelId="{98CB8BF0-042C-41E7-9EBF-671FA101871D}" type="sibTrans" cxnId="{EA33FDF7-F5A8-44C8-8C04-7FEC9752C86C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0E62314D-B6D0-844F-A4C1-F9C4434AD298}" type="pres">
      <dgm:prSet presAssocID="{E429A854-42D3-43A4-BA74-7F1E3DB340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F944B1-AEB7-CC4E-B42A-F9DA6D5C2EA4}" type="pres">
      <dgm:prSet presAssocID="{7997223F-DD4A-45D8-A1D6-53EEB6F87265}" presName="spacer" presStyleCnt="0"/>
      <dgm:spPr/>
    </dgm:pt>
    <dgm:pt modelId="{209810B3-96DC-9D44-8ADE-629C4C32B77C}" type="pres">
      <dgm:prSet presAssocID="{4423656F-BA32-40A4-BBF4-F3B8C53991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5A36C6-9A4D-984F-9DE1-27C278DF9A10}" type="pres">
      <dgm:prSet presAssocID="{6FDE25E6-8A27-40EC-9FE4-AD9CDA061FAD}" presName="spacer" presStyleCnt="0"/>
      <dgm:spPr/>
    </dgm:pt>
    <dgm:pt modelId="{B2B181FD-AC90-FB46-8E08-468AA1CF4011}" type="pres">
      <dgm:prSet presAssocID="{7F7AE33C-2AAD-403B-8077-28FEA1E661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5C7539-81F5-4263-B806-DA29BC85CB9E}" srcId="{9BD4BB4B-C6A3-417F-9ACA-E5801E46C0E8}" destId="{4423656F-BA32-40A4-BBF4-F3B8C5399154}" srcOrd="1" destOrd="0" parTransId="{75AB33A2-7C7C-4670-8115-201B25AC3C35}" sibTransId="{6FDE25E6-8A27-40EC-9FE4-AD9CDA061FAD}"/>
    <dgm:cxn modelId="{5477703B-05EA-E64F-8BDC-C345296442B2}" type="presOf" srcId="{9BD4BB4B-C6A3-417F-9ACA-E5801E46C0E8}" destId="{10DA5DC0-0ABF-AE42-99FD-CE006968D7CB}" srcOrd="0" destOrd="0" presId="urn:microsoft.com/office/officeart/2005/8/layout/vList2"/>
    <dgm:cxn modelId="{1EEF3F5A-15BA-4F67-A2B5-77D957FD57AA}" srcId="{9BD4BB4B-C6A3-417F-9ACA-E5801E46C0E8}" destId="{E429A854-42D3-43A4-BA74-7F1E3DB340DE}" srcOrd="0" destOrd="0" parTransId="{4C43D8D5-8680-4C50-A284-9C488EF774B9}" sibTransId="{7997223F-DD4A-45D8-A1D6-53EEB6F87265}"/>
    <dgm:cxn modelId="{F2C1827F-A0DD-E84E-97A5-AAD2FED87DF8}" type="presOf" srcId="{4423656F-BA32-40A4-BBF4-F3B8C5399154}" destId="{209810B3-96DC-9D44-8ADE-629C4C32B77C}" srcOrd="0" destOrd="0" presId="urn:microsoft.com/office/officeart/2005/8/layout/vList2"/>
    <dgm:cxn modelId="{BF9BF9CA-EE2D-034D-8A8C-2AF0153F9C98}" type="presOf" srcId="{7F7AE33C-2AAD-403B-8077-28FEA1E66154}" destId="{B2B181FD-AC90-FB46-8E08-468AA1CF4011}" srcOrd="0" destOrd="0" presId="urn:microsoft.com/office/officeart/2005/8/layout/vList2"/>
    <dgm:cxn modelId="{9193A2F5-4FC3-A049-B943-1F5351F81D40}" type="presOf" srcId="{E429A854-42D3-43A4-BA74-7F1E3DB340DE}" destId="{0E62314D-B6D0-844F-A4C1-F9C4434AD298}" srcOrd="0" destOrd="0" presId="urn:microsoft.com/office/officeart/2005/8/layout/vList2"/>
    <dgm:cxn modelId="{EA33FDF7-F5A8-44C8-8C04-7FEC9752C86C}" srcId="{9BD4BB4B-C6A3-417F-9ACA-E5801E46C0E8}" destId="{7F7AE33C-2AAD-403B-8077-28FEA1E66154}" srcOrd="2" destOrd="0" parTransId="{BC2A1BA8-48A3-4314-9B09-AE7B244A4C33}" sibTransId="{98CB8BF0-042C-41E7-9EBF-671FA101871D}"/>
    <dgm:cxn modelId="{23F1F61D-9F35-CA45-A797-B46929FE3ABB}" type="presParOf" srcId="{10DA5DC0-0ABF-AE42-99FD-CE006968D7CB}" destId="{0E62314D-B6D0-844F-A4C1-F9C4434AD298}" srcOrd="0" destOrd="0" presId="urn:microsoft.com/office/officeart/2005/8/layout/vList2"/>
    <dgm:cxn modelId="{74483A9D-6696-AA46-9E4B-86F05A4EB537}" type="presParOf" srcId="{10DA5DC0-0ABF-AE42-99FD-CE006968D7CB}" destId="{DEF944B1-AEB7-CC4E-B42A-F9DA6D5C2EA4}" srcOrd="1" destOrd="0" presId="urn:microsoft.com/office/officeart/2005/8/layout/vList2"/>
    <dgm:cxn modelId="{3124B2B1-2526-8949-BB08-F01919CE4B43}" type="presParOf" srcId="{10DA5DC0-0ABF-AE42-99FD-CE006968D7CB}" destId="{209810B3-96DC-9D44-8ADE-629C4C32B77C}" srcOrd="2" destOrd="0" presId="urn:microsoft.com/office/officeart/2005/8/layout/vList2"/>
    <dgm:cxn modelId="{BA0E35C0-4CC2-A249-9ECD-970195491CCE}" type="presParOf" srcId="{10DA5DC0-0ABF-AE42-99FD-CE006968D7CB}" destId="{425A36C6-9A4D-984F-9DE1-27C278DF9A10}" srcOrd="3" destOrd="0" presId="urn:microsoft.com/office/officeart/2005/8/layout/vList2"/>
    <dgm:cxn modelId="{7E20F8F3-8A5A-A643-9A97-84DCFC14943E}" type="presParOf" srcId="{10DA5DC0-0ABF-AE42-99FD-CE006968D7CB}" destId="{B2B181FD-AC90-FB46-8E08-468AA1CF40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D4BB4B-C6A3-417F-9ACA-E5801E46C0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29A854-42D3-43A4-BA74-7F1E3DB340DE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A ratio of load to breaking strength. A verifiable measurement to ensure that we are within the safe use range for the rigged element. It is also known as “safety factor”.</a:t>
          </a:r>
        </a:p>
      </dgm:t>
    </dgm:pt>
    <dgm:pt modelId="{4C43D8D5-8680-4C50-A284-9C488EF774B9}" type="parTrans" cxnId="{1EEF3F5A-15BA-4F67-A2B5-77D957FD57AA}">
      <dgm:prSet/>
      <dgm:spPr/>
      <dgm:t>
        <a:bodyPr/>
        <a:lstStyle/>
        <a:p>
          <a:endParaRPr lang="en-US"/>
        </a:p>
      </dgm:t>
    </dgm:pt>
    <dgm:pt modelId="{7997223F-DD4A-45D8-A1D6-53EEB6F87265}" type="sibTrans" cxnId="{1EEF3F5A-15BA-4F67-A2B5-77D957FD57AA}">
      <dgm:prSet/>
      <dgm:spPr/>
      <dgm:t>
        <a:bodyPr/>
        <a:lstStyle/>
        <a:p>
          <a:endParaRPr lang="en-US"/>
        </a:p>
      </dgm:t>
    </dgm:pt>
    <dgm:pt modelId="{4423656F-BA32-40A4-BBF4-F3B8C5399154}">
      <dgm:prSet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The two most common design factors are:</a:t>
          </a:r>
        </a:p>
        <a:p>
          <a:pPr>
            <a:lnSpc>
              <a:spcPct val="100000"/>
            </a:lnSpc>
          </a:pPr>
          <a:r>
            <a:rPr lang="en-US" dirty="0"/>
            <a:t>5:1 for static/unmoving elements</a:t>
          </a:r>
        </a:p>
        <a:p>
          <a:pPr>
            <a:lnSpc>
              <a:spcPct val="100000"/>
            </a:lnSpc>
          </a:pPr>
          <a:r>
            <a:rPr lang="en-US" dirty="0"/>
            <a:t>8:1 for elements that move</a:t>
          </a:r>
        </a:p>
      </dgm:t>
    </dgm:pt>
    <dgm:pt modelId="{75AB33A2-7C7C-4670-8115-201B25AC3C35}" type="parTrans" cxnId="{B15C7539-81F5-4263-B806-DA29BC85CB9E}">
      <dgm:prSet/>
      <dgm:spPr/>
      <dgm:t>
        <a:bodyPr/>
        <a:lstStyle/>
        <a:p>
          <a:endParaRPr lang="en-US"/>
        </a:p>
      </dgm:t>
    </dgm:pt>
    <dgm:pt modelId="{6FDE25E6-8A27-40EC-9FE4-AD9CDA061FAD}" type="sibTrans" cxnId="{B15C7539-81F5-4263-B806-DA29BC85CB9E}">
      <dgm:prSet/>
      <dgm:spPr/>
      <dgm:t>
        <a:bodyPr/>
        <a:lstStyle/>
        <a:p>
          <a:endParaRPr lang="en-US"/>
        </a:p>
      </dgm:t>
    </dgm:pt>
    <dgm:pt modelId="{7F7AE33C-2AAD-403B-8077-28FEA1E66154}">
      <dgm:prSet/>
      <dgm:spPr>
        <a:solidFill>
          <a:srgbClr val="ED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Using</a:t>
          </a:r>
          <a:r>
            <a:rPr lang="en-US" baseline="0" dirty="0"/>
            <a:t> our 1/8” GAC, we know it has a breaking strength of 2000lbs. Applying a 5:1 design factor reduces that strength to 400lbs. (2000/5 = 400)</a:t>
          </a:r>
          <a:endParaRPr lang="en-US" dirty="0"/>
        </a:p>
      </dgm:t>
    </dgm:pt>
    <dgm:pt modelId="{BC2A1BA8-48A3-4314-9B09-AE7B244A4C33}" type="parTrans" cxnId="{EA33FDF7-F5A8-44C8-8C04-7FEC9752C86C}">
      <dgm:prSet/>
      <dgm:spPr/>
      <dgm:t>
        <a:bodyPr/>
        <a:lstStyle/>
        <a:p>
          <a:endParaRPr lang="en-US"/>
        </a:p>
      </dgm:t>
    </dgm:pt>
    <dgm:pt modelId="{98CB8BF0-042C-41E7-9EBF-671FA101871D}" type="sibTrans" cxnId="{EA33FDF7-F5A8-44C8-8C04-7FEC9752C86C}">
      <dgm:prSet/>
      <dgm:spPr/>
      <dgm:t>
        <a:bodyPr/>
        <a:lstStyle/>
        <a:p>
          <a:endParaRPr lang="en-US"/>
        </a:p>
      </dgm:t>
    </dgm:pt>
    <dgm:pt modelId="{10DA5DC0-0ABF-AE42-99FD-CE006968D7CB}" type="pres">
      <dgm:prSet presAssocID="{9BD4BB4B-C6A3-417F-9ACA-E5801E46C0E8}" presName="linear" presStyleCnt="0">
        <dgm:presLayoutVars>
          <dgm:animLvl val="lvl"/>
          <dgm:resizeHandles val="exact"/>
        </dgm:presLayoutVars>
      </dgm:prSet>
      <dgm:spPr/>
    </dgm:pt>
    <dgm:pt modelId="{0E62314D-B6D0-844F-A4C1-F9C4434AD298}" type="pres">
      <dgm:prSet presAssocID="{E429A854-42D3-43A4-BA74-7F1E3DB340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F944B1-AEB7-CC4E-B42A-F9DA6D5C2EA4}" type="pres">
      <dgm:prSet presAssocID="{7997223F-DD4A-45D8-A1D6-53EEB6F87265}" presName="spacer" presStyleCnt="0"/>
      <dgm:spPr/>
    </dgm:pt>
    <dgm:pt modelId="{209810B3-96DC-9D44-8ADE-629C4C32B77C}" type="pres">
      <dgm:prSet presAssocID="{4423656F-BA32-40A4-BBF4-F3B8C53991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5A36C6-9A4D-984F-9DE1-27C278DF9A10}" type="pres">
      <dgm:prSet presAssocID="{6FDE25E6-8A27-40EC-9FE4-AD9CDA061FAD}" presName="spacer" presStyleCnt="0"/>
      <dgm:spPr/>
    </dgm:pt>
    <dgm:pt modelId="{B2B181FD-AC90-FB46-8E08-468AA1CF4011}" type="pres">
      <dgm:prSet presAssocID="{7F7AE33C-2AAD-403B-8077-28FEA1E6615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5C7539-81F5-4263-B806-DA29BC85CB9E}" srcId="{9BD4BB4B-C6A3-417F-9ACA-E5801E46C0E8}" destId="{4423656F-BA32-40A4-BBF4-F3B8C5399154}" srcOrd="1" destOrd="0" parTransId="{75AB33A2-7C7C-4670-8115-201B25AC3C35}" sibTransId="{6FDE25E6-8A27-40EC-9FE4-AD9CDA061FAD}"/>
    <dgm:cxn modelId="{5477703B-05EA-E64F-8BDC-C345296442B2}" type="presOf" srcId="{9BD4BB4B-C6A3-417F-9ACA-E5801E46C0E8}" destId="{10DA5DC0-0ABF-AE42-99FD-CE006968D7CB}" srcOrd="0" destOrd="0" presId="urn:microsoft.com/office/officeart/2005/8/layout/vList2"/>
    <dgm:cxn modelId="{1EEF3F5A-15BA-4F67-A2B5-77D957FD57AA}" srcId="{9BD4BB4B-C6A3-417F-9ACA-E5801E46C0E8}" destId="{E429A854-42D3-43A4-BA74-7F1E3DB340DE}" srcOrd="0" destOrd="0" parTransId="{4C43D8D5-8680-4C50-A284-9C488EF774B9}" sibTransId="{7997223F-DD4A-45D8-A1D6-53EEB6F87265}"/>
    <dgm:cxn modelId="{F2C1827F-A0DD-E84E-97A5-AAD2FED87DF8}" type="presOf" srcId="{4423656F-BA32-40A4-BBF4-F3B8C5399154}" destId="{209810B3-96DC-9D44-8ADE-629C4C32B77C}" srcOrd="0" destOrd="0" presId="urn:microsoft.com/office/officeart/2005/8/layout/vList2"/>
    <dgm:cxn modelId="{BF9BF9CA-EE2D-034D-8A8C-2AF0153F9C98}" type="presOf" srcId="{7F7AE33C-2AAD-403B-8077-28FEA1E66154}" destId="{B2B181FD-AC90-FB46-8E08-468AA1CF4011}" srcOrd="0" destOrd="0" presId="urn:microsoft.com/office/officeart/2005/8/layout/vList2"/>
    <dgm:cxn modelId="{9193A2F5-4FC3-A049-B943-1F5351F81D40}" type="presOf" srcId="{E429A854-42D3-43A4-BA74-7F1E3DB340DE}" destId="{0E62314D-B6D0-844F-A4C1-F9C4434AD298}" srcOrd="0" destOrd="0" presId="urn:microsoft.com/office/officeart/2005/8/layout/vList2"/>
    <dgm:cxn modelId="{EA33FDF7-F5A8-44C8-8C04-7FEC9752C86C}" srcId="{9BD4BB4B-C6A3-417F-9ACA-E5801E46C0E8}" destId="{7F7AE33C-2AAD-403B-8077-28FEA1E66154}" srcOrd="2" destOrd="0" parTransId="{BC2A1BA8-48A3-4314-9B09-AE7B244A4C33}" sibTransId="{98CB8BF0-042C-41E7-9EBF-671FA101871D}"/>
    <dgm:cxn modelId="{23F1F61D-9F35-CA45-A797-B46929FE3ABB}" type="presParOf" srcId="{10DA5DC0-0ABF-AE42-99FD-CE006968D7CB}" destId="{0E62314D-B6D0-844F-A4C1-F9C4434AD298}" srcOrd="0" destOrd="0" presId="urn:microsoft.com/office/officeart/2005/8/layout/vList2"/>
    <dgm:cxn modelId="{74483A9D-6696-AA46-9E4B-86F05A4EB537}" type="presParOf" srcId="{10DA5DC0-0ABF-AE42-99FD-CE006968D7CB}" destId="{DEF944B1-AEB7-CC4E-B42A-F9DA6D5C2EA4}" srcOrd="1" destOrd="0" presId="urn:microsoft.com/office/officeart/2005/8/layout/vList2"/>
    <dgm:cxn modelId="{3124B2B1-2526-8949-BB08-F01919CE4B43}" type="presParOf" srcId="{10DA5DC0-0ABF-AE42-99FD-CE006968D7CB}" destId="{209810B3-96DC-9D44-8ADE-629C4C32B77C}" srcOrd="2" destOrd="0" presId="urn:microsoft.com/office/officeart/2005/8/layout/vList2"/>
    <dgm:cxn modelId="{BA0E35C0-4CC2-A249-9ECD-970195491CCE}" type="presParOf" srcId="{10DA5DC0-0ABF-AE42-99FD-CE006968D7CB}" destId="{425A36C6-9A4D-984F-9DE1-27C278DF9A10}" srcOrd="3" destOrd="0" presId="urn:microsoft.com/office/officeart/2005/8/layout/vList2"/>
    <dgm:cxn modelId="{7E20F8F3-8A5A-A643-9A97-84DCFC14943E}" type="presParOf" srcId="{10DA5DC0-0ABF-AE42-99FD-CE006968D7CB}" destId="{B2B181FD-AC90-FB46-8E08-468AA1CF40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810B3-96DC-9D44-8ADE-629C4C32B77C}">
      <dsp:nvSpPr>
        <dsp:cNvPr id="0" name=""/>
        <dsp:cNvSpPr/>
      </dsp:nvSpPr>
      <dsp:spPr>
        <a:xfrm>
          <a:off x="0" y="686944"/>
          <a:ext cx="5163238" cy="1904760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1. How much does the element weigh?</a:t>
          </a:r>
        </a:p>
      </dsp:txBody>
      <dsp:txXfrm>
        <a:off x="92983" y="779927"/>
        <a:ext cx="4977272" cy="1718794"/>
      </dsp:txXfrm>
    </dsp:sp>
    <dsp:sp modelId="{B2B181FD-AC90-FB46-8E08-468AA1CF4011}">
      <dsp:nvSpPr>
        <dsp:cNvPr id="0" name=""/>
        <dsp:cNvSpPr/>
      </dsp:nvSpPr>
      <dsp:spPr>
        <a:xfrm>
          <a:off x="0" y="2718425"/>
          <a:ext cx="5163238" cy="19047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2. Will it move?</a:t>
          </a:r>
        </a:p>
      </dsp:txBody>
      <dsp:txXfrm>
        <a:off x="92983" y="2811408"/>
        <a:ext cx="4977272" cy="17187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2314D-B6D0-844F-A4C1-F9C4434AD298}">
      <dsp:nvSpPr>
        <dsp:cNvPr id="0" name=""/>
        <dsp:cNvSpPr/>
      </dsp:nvSpPr>
      <dsp:spPr>
        <a:xfrm>
          <a:off x="0" y="9064"/>
          <a:ext cx="5163238" cy="1277640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efficiency assigned to a method of termination has been determined through testing of that termination under load.</a:t>
          </a:r>
        </a:p>
      </dsp:txBody>
      <dsp:txXfrm>
        <a:off x="62369" y="71433"/>
        <a:ext cx="5038500" cy="1152902"/>
      </dsp:txXfrm>
    </dsp:sp>
    <dsp:sp modelId="{209810B3-96DC-9D44-8ADE-629C4C32B77C}">
      <dsp:nvSpPr>
        <dsp:cNvPr id="0" name=""/>
        <dsp:cNvSpPr/>
      </dsp:nvSpPr>
      <dsp:spPr>
        <a:xfrm>
          <a:off x="0" y="1347184"/>
          <a:ext cx="5163238" cy="127764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After we apply a design factor of 5 for our wire rope, we will then apply our efficiency percentage. This is called de-rating.</a:t>
          </a:r>
          <a:endParaRPr lang="en-US" sz="2100" kern="1200" dirty="0"/>
        </a:p>
      </dsp:txBody>
      <dsp:txXfrm>
        <a:off x="62369" y="1409553"/>
        <a:ext cx="5038500" cy="1152902"/>
      </dsp:txXfrm>
    </dsp:sp>
    <dsp:sp modelId="{B2B181FD-AC90-FB46-8E08-468AA1CF4011}">
      <dsp:nvSpPr>
        <dsp:cNvPr id="0" name=""/>
        <dsp:cNvSpPr/>
      </dsp:nvSpPr>
      <dsp:spPr>
        <a:xfrm>
          <a:off x="0" y="2713014"/>
          <a:ext cx="5163238" cy="1277640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5:1 design factor is 400lbs. (2000/5 = 400)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400 * 80% (400 * 0.8) = </a:t>
          </a:r>
          <a:r>
            <a:rPr lang="en-US" sz="2100" b="1" kern="1200" baseline="0" dirty="0"/>
            <a:t>320lbs.</a:t>
          </a:r>
          <a:endParaRPr lang="en-US" sz="2100" b="1" kern="1200" dirty="0"/>
        </a:p>
      </dsp:txBody>
      <dsp:txXfrm>
        <a:off x="62369" y="2775383"/>
        <a:ext cx="5038500" cy="1152902"/>
      </dsp:txXfrm>
    </dsp:sp>
    <dsp:sp modelId="{7BFA95CC-6E99-A048-990A-C4357D5CBD8C}">
      <dsp:nvSpPr>
        <dsp:cNvPr id="0" name=""/>
        <dsp:cNvSpPr/>
      </dsp:nvSpPr>
      <dsp:spPr>
        <a:xfrm>
          <a:off x="0" y="4023425"/>
          <a:ext cx="5163238" cy="127764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Using these calculations, you are no longer guessing about the safety and efficiency of your rigging, you know it can do the job.</a:t>
          </a:r>
        </a:p>
      </dsp:txBody>
      <dsp:txXfrm>
        <a:off x="62369" y="4085794"/>
        <a:ext cx="5038500" cy="11529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2314D-B6D0-844F-A4C1-F9C4434AD298}">
      <dsp:nvSpPr>
        <dsp:cNvPr id="0" name=""/>
        <dsp:cNvSpPr/>
      </dsp:nvSpPr>
      <dsp:spPr>
        <a:xfrm>
          <a:off x="0" y="4300"/>
          <a:ext cx="5163238" cy="1275702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now understand how to prepare to rig an object/scenic element.</a:t>
          </a:r>
        </a:p>
      </dsp:txBody>
      <dsp:txXfrm>
        <a:off x="62275" y="66575"/>
        <a:ext cx="5038688" cy="1151152"/>
      </dsp:txXfrm>
    </dsp:sp>
    <dsp:sp modelId="{209810B3-96DC-9D44-8ADE-629C4C32B77C}">
      <dsp:nvSpPr>
        <dsp:cNvPr id="0" name=""/>
        <dsp:cNvSpPr/>
      </dsp:nvSpPr>
      <dsp:spPr>
        <a:xfrm>
          <a:off x="0" y="1346242"/>
          <a:ext cx="5163238" cy="1275702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know that we need to calculate for the Design Factor</a:t>
          </a:r>
        </a:p>
      </dsp:txBody>
      <dsp:txXfrm>
        <a:off x="62275" y="1408517"/>
        <a:ext cx="5038688" cy="1151152"/>
      </dsp:txXfrm>
    </dsp:sp>
    <dsp:sp modelId="{B2B181FD-AC90-FB46-8E08-468AA1CF4011}">
      <dsp:nvSpPr>
        <dsp:cNvPr id="0" name=""/>
        <dsp:cNvSpPr/>
      </dsp:nvSpPr>
      <dsp:spPr>
        <a:xfrm>
          <a:off x="0" y="2718533"/>
          <a:ext cx="5163238" cy="1275702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We need to de-rate for our termination’s efficiency</a:t>
          </a:r>
        </a:p>
      </dsp:txBody>
      <dsp:txXfrm>
        <a:off x="62275" y="2780808"/>
        <a:ext cx="5038688" cy="1151152"/>
      </dsp:txXfrm>
    </dsp:sp>
    <dsp:sp modelId="{3AD48DD8-9DCD-B746-B533-ACED4D5DDA5F}">
      <dsp:nvSpPr>
        <dsp:cNvPr id="0" name=""/>
        <dsp:cNvSpPr/>
      </dsp:nvSpPr>
      <dsp:spPr>
        <a:xfrm>
          <a:off x="0" y="4034427"/>
          <a:ext cx="5163238" cy="1275702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With this information, we can rig with greater confidence and not just hope that our work is safe.</a:t>
          </a:r>
        </a:p>
      </dsp:txBody>
      <dsp:txXfrm>
        <a:off x="62275" y="4096702"/>
        <a:ext cx="5038688" cy="1151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2314D-B6D0-844F-A4C1-F9C4434AD298}">
      <dsp:nvSpPr>
        <dsp:cNvPr id="0" name=""/>
        <dsp:cNvSpPr/>
      </dsp:nvSpPr>
      <dsp:spPr>
        <a:xfrm>
          <a:off x="0" y="59284"/>
          <a:ext cx="5163238" cy="2548260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Knowing the weight will help you determine the required strength of the hardware to be used.</a:t>
          </a:r>
        </a:p>
      </dsp:txBody>
      <dsp:txXfrm>
        <a:off x="124396" y="183680"/>
        <a:ext cx="4914446" cy="2299468"/>
      </dsp:txXfrm>
    </dsp:sp>
    <dsp:sp modelId="{209810B3-96DC-9D44-8ADE-629C4C32B77C}">
      <dsp:nvSpPr>
        <dsp:cNvPr id="0" name=""/>
        <dsp:cNvSpPr/>
      </dsp:nvSpPr>
      <dsp:spPr>
        <a:xfrm>
          <a:off x="0" y="2702584"/>
          <a:ext cx="5163238" cy="25482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Whether</a:t>
          </a:r>
          <a:r>
            <a:rPr lang="en-US" sz="3300" kern="1200" baseline="0" dirty="0"/>
            <a:t> the object moves will influence our design decisions.</a:t>
          </a:r>
          <a:endParaRPr lang="en-US" sz="3300" kern="1200" dirty="0"/>
        </a:p>
      </dsp:txBody>
      <dsp:txXfrm>
        <a:off x="124396" y="2826980"/>
        <a:ext cx="4914446" cy="2299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181FD-AC90-FB46-8E08-468AA1CF4011}">
      <dsp:nvSpPr>
        <dsp:cNvPr id="0" name=""/>
        <dsp:cNvSpPr/>
      </dsp:nvSpPr>
      <dsp:spPr>
        <a:xfrm>
          <a:off x="0" y="165304"/>
          <a:ext cx="5163238" cy="4979520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To begin, we will need to know the working load limits for some of the standard hardware used in theatre rigging. Let’s start with wire rope. </a:t>
          </a:r>
        </a:p>
      </dsp:txBody>
      <dsp:txXfrm>
        <a:off x="243080" y="408384"/>
        <a:ext cx="4677078" cy="4493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181FD-AC90-FB46-8E08-468AA1CF4011}">
      <dsp:nvSpPr>
        <dsp:cNvPr id="0" name=""/>
        <dsp:cNvSpPr/>
      </dsp:nvSpPr>
      <dsp:spPr>
        <a:xfrm>
          <a:off x="0" y="59169"/>
          <a:ext cx="5163238" cy="5250960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7x19 Galvanized Aircraft Cable (GAC) is the most commonly used wire rope. Available diameters range from 1/8” to ½”. Let’s look at 1/8”. </a:t>
          </a:r>
        </a:p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52049" y="311218"/>
        <a:ext cx="4659140" cy="4746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181FD-AC90-FB46-8E08-468AA1CF4011}">
      <dsp:nvSpPr>
        <dsp:cNvPr id="0" name=""/>
        <dsp:cNvSpPr/>
      </dsp:nvSpPr>
      <dsp:spPr>
        <a:xfrm>
          <a:off x="0" y="1504"/>
          <a:ext cx="5163238" cy="5307119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 terminate the wire rope, we will likely use one of two methods.  The most common is with wire rope clips and the second, uses a swaged compression fitting.  </a:t>
          </a:r>
        </a:p>
      </dsp:txBody>
      <dsp:txXfrm>
        <a:off x="252049" y="253553"/>
        <a:ext cx="4659140" cy="4803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2314D-B6D0-844F-A4C1-F9C4434AD298}">
      <dsp:nvSpPr>
        <dsp:cNvPr id="0" name=""/>
        <dsp:cNvSpPr/>
      </dsp:nvSpPr>
      <dsp:spPr>
        <a:xfrm>
          <a:off x="0" y="582778"/>
          <a:ext cx="5163238" cy="1339284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1/8” GAC has a breaking strength of 2000lbs.</a:t>
          </a:r>
        </a:p>
      </dsp:txBody>
      <dsp:txXfrm>
        <a:off x="65378" y="648156"/>
        <a:ext cx="5032482" cy="1208528"/>
      </dsp:txXfrm>
    </dsp:sp>
    <dsp:sp modelId="{209810B3-96DC-9D44-8ADE-629C4C32B77C}">
      <dsp:nvSpPr>
        <dsp:cNvPr id="0" name=""/>
        <dsp:cNvSpPr/>
      </dsp:nvSpPr>
      <dsp:spPr>
        <a:xfrm>
          <a:off x="0" y="1985422"/>
          <a:ext cx="5163238" cy="1339284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Wire Rope Clips, when applied correctly, have an efficiency of 80%. We will discuss application procedures in another video.</a:t>
          </a:r>
        </a:p>
      </dsp:txBody>
      <dsp:txXfrm>
        <a:off x="65378" y="2050800"/>
        <a:ext cx="5032482" cy="1208528"/>
      </dsp:txXfrm>
    </dsp:sp>
    <dsp:sp modelId="{B2B181FD-AC90-FB46-8E08-468AA1CF4011}">
      <dsp:nvSpPr>
        <dsp:cNvPr id="0" name=""/>
        <dsp:cNvSpPr/>
      </dsp:nvSpPr>
      <dsp:spPr>
        <a:xfrm>
          <a:off x="0" y="3388067"/>
          <a:ext cx="5163238" cy="1339284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 also need to apply a </a:t>
          </a:r>
          <a:r>
            <a:rPr lang="en-US" sz="2200" b="1" kern="1200" dirty="0"/>
            <a:t>Design Factor.</a:t>
          </a:r>
        </a:p>
      </dsp:txBody>
      <dsp:txXfrm>
        <a:off x="65378" y="3453445"/>
        <a:ext cx="5032482" cy="12085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2314D-B6D0-844F-A4C1-F9C4434AD298}">
      <dsp:nvSpPr>
        <dsp:cNvPr id="0" name=""/>
        <dsp:cNvSpPr/>
      </dsp:nvSpPr>
      <dsp:spPr>
        <a:xfrm>
          <a:off x="0" y="162155"/>
          <a:ext cx="5163238" cy="1621619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ratio of load to breaking strength. A verifiable measurement to ensure that we are within the safe use range for the rigged element. It is also known as “safety factor”.</a:t>
          </a:r>
        </a:p>
      </dsp:txBody>
      <dsp:txXfrm>
        <a:off x="79161" y="241316"/>
        <a:ext cx="5004916" cy="1463297"/>
      </dsp:txXfrm>
    </dsp:sp>
    <dsp:sp modelId="{209810B3-96DC-9D44-8ADE-629C4C32B77C}">
      <dsp:nvSpPr>
        <dsp:cNvPr id="0" name=""/>
        <dsp:cNvSpPr/>
      </dsp:nvSpPr>
      <dsp:spPr>
        <a:xfrm>
          <a:off x="0" y="1844255"/>
          <a:ext cx="5163238" cy="1621619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two most common design factors are: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5:1 for static/unmoving elements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8:1 for elements that move</a:t>
          </a:r>
        </a:p>
      </dsp:txBody>
      <dsp:txXfrm>
        <a:off x="79161" y="1923416"/>
        <a:ext cx="5004916" cy="1463297"/>
      </dsp:txXfrm>
    </dsp:sp>
    <dsp:sp modelId="{B2B181FD-AC90-FB46-8E08-468AA1CF4011}">
      <dsp:nvSpPr>
        <dsp:cNvPr id="0" name=""/>
        <dsp:cNvSpPr/>
      </dsp:nvSpPr>
      <dsp:spPr>
        <a:xfrm>
          <a:off x="0" y="3526355"/>
          <a:ext cx="5163238" cy="1621619"/>
        </a:xfrm>
        <a:prstGeom prst="roundRect">
          <a:avLst/>
        </a:prstGeom>
        <a:solidFill>
          <a:srgbClr val="E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Using</a:t>
          </a:r>
          <a:r>
            <a:rPr lang="en-US" sz="2100" kern="1200" baseline="0" dirty="0"/>
            <a:t> our 1/8” GAC, we know it has a breaking strength of 2000lbs. Applying a 5:1 design factor reduces that strength to 400lbs. (2000/5 = 400)</a:t>
          </a:r>
          <a:endParaRPr lang="en-US" sz="2100" kern="1200" dirty="0"/>
        </a:p>
      </dsp:txBody>
      <dsp:txXfrm>
        <a:off x="79161" y="3605516"/>
        <a:ext cx="5004916" cy="146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CC4C-F4FB-2C4D-A387-F9DA7690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10FD4-0091-1441-9114-35E4EA13B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450A4-967E-2B40-AC09-7EDD4D4D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F528-B609-274B-84A1-A98753CC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8DB2E-42FC-D540-90D8-0D5C0377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8CB2-BC30-B242-B52B-0BB16D17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77C95-78ED-C94B-9A39-28E000F6A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A321-E60F-974B-B4B8-366D9758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C76A-C691-BA48-8CEA-193D647F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3769-DC0E-2D43-8DBB-8C88BC4B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8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ECE55-B8F4-2E43-8A4A-048F96927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B8E5B-E49D-5F4E-A4EA-E7AE86CC0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A900-5F24-494D-A86F-22CCC85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2D9F1-2167-C146-83F8-B9AC02A1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C089-2209-5443-A0BF-19805F7C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4A79-E4AB-374D-8D85-C5FB5363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6B22-CCB2-3F47-BF4C-31799DE02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253A-B8C4-D449-B843-8F7A19A8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04A9-CB15-4648-A976-5C43599F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FC7F0-93CB-1442-90E9-BE89757C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0EE4-CA2E-564C-84BF-8A8BCD87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4696-557C-4440-B029-9A1CA532B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910AF-A631-E342-B083-A3530D65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30F8D-60DA-194A-BD61-DDF1891C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43813-4BE1-C143-832D-4DB3951F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4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11A8-C322-BE48-A5CE-E9FD236C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2B0D-AC5F-1E41-8CB9-FE23FC670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54CC9-9340-8D4C-8DE2-0EBFA4B7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F8EF6-9985-2D4A-92AB-C7DF4C52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B420D-2639-484A-AD96-3846F609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CEDB3-FAB0-144B-A844-6618A680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7DA8-F656-B648-861B-6D234B3C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6E051-05B7-F441-AA4F-39D867177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B3D46-5916-E841-9790-F4B3A552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95254-E7AB-4846-88FC-C15AF99B9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6E75F-2C70-E94E-B110-1289BB47A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7E178-6BA3-A74D-8117-492B4963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F2481-1D9A-EF4C-9CF2-79960582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88461-771C-494F-A46C-ACD926D5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CB8B-DA14-7845-9104-3E3F5192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632F8-9AE1-D741-87B5-016B855E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D2953-D36C-2F49-AC55-96266BBD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CAC32-A613-9940-A04F-262580E4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2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BAC54-0613-444E-80E6-5C2A8D71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D7B6E-E71B-224B-BF04-EEF66701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B424-A0C8-E642-B3A2-0C8F91AF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C9CF-9F5D-C040-80ED-9834A31E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4A2A-F8B6-C148-9773-0C65448D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E8FD5-6899-0447-9962-F1417CDB7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24092-5463-3847-8C78-1CD478D8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188B2-434F-4246-BA74-EC096D9C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5F4DB-B4EF-8B4E-91F3-C209F763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9B10-8FCE-7649-A26D-A7CFEC58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0F203A-F487-D044-81DA-1B5033EDA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B4D51-2E27-2D4C-B389-6EBDB74E1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0CE38-05B6-9449-AAB7-AF860E18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737DF-BFE5-984C-9FFB-6FB58279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03C67-9059-FF4D-BEC8-4B102172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1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5FEA0-379E-194E-9C8D-69B0E91A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7A92-DAD6-034A-B1DD-82F053CF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10A6-8D81-E648-9B6A-185B133F5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BC0B-5282-2F42-A1E3-8D8080AB89AF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3A620-6620-614D-AB74-AB82A25AD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43F3C-0934-7541-81D0-540E4AE8E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5976-552E-6B43-BE9B-A692448DB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audio" Target="../media/media1.m4a"/><Relationship Id="rId7" Type="http://schemas.openxmlformats.org/officeDocument/2006/relationships/diagramQuickStyle" Target="../diagrams/quickStyle11.xml"/><Relationship Id="rId2" Type="http://schemas.microsoft.com/office/2007/relationships/media" Target="../media/media1.m4a"/><Relationship Id="rId1" Type="http://schemas.openxmlformats.org/officeDocument/2006/relationships/tags" Target="../tags/tag14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1.png"/><Relationship Id="rId5" Type="http://schemas.openxmlformats.org/officeDocument/2006/relationships/diagramData" Target="../diagrams/data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B2D74-4A50-F741-9D62-A379F35B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3466213"/>
          </a:xfrm>
        </p:spPr>
        <p:txBody>
          <a:bodyPr anchor="b">
            <a:normAutofit/>
          </a:bodyPr>
          <a:lstStyle/>
          <a:p>
            <a:pPr algn="l"/>
            <a:r>
              <a:rPr lang="en-US" sz="6100">
                <a:solidFill>
                  <a:srgbClr val="FFFFFF"/>
                </a:solidFill>
              </a:rPr>
              <a:t>Working Loads and Design Factors in Rigging</a:t>
            </a:r>
            <a:br>
              <a:rPr lang="en-US" sz="6100">
                <a:solidFill>
                  <a:srgbClr val="FFFFFF"/>
                </a:solidFill>
              </a:rPr>
            </a:br>
            <a:endParaRPr lang="en-US" sz="61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CDE68-FE00-7A41-BEC8-13AC03A86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2331282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Things to do to assure safe outcomes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2DA36F-CA05-D84B-AECB-573703AF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1608">
        <p:fade/>
      </p:transition>
    </mc:Choice>
    <mc:Fallback>
      <p:transition spd="med" advTm="1160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/>
              <a:t>Working Loads and Design Factors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BD39F3-D2F8-CF49-B582-E25C9AFAA2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12" b="50265"/>
          <a:stretch/>
        </p:blipFill>
        <p:spPr>
          <a:xfrm>
            <a:off x="6096000" y="0"/>
            <a:ext cx="5491232" cy="447073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1B83DB-65A6-B847-B866-5489A91672E5}"/>
              </a:ext>
            </a:extLst>
          </p:cNvPr>
          <p:cNvCxnSpPr>
            <a:cxnSpLocks/>
          </p:cNvCxnSpPr>
          <p:nvPr/>
        </p:nvCxnSpPr>
        <p:spPr>
          <a:xfrm>
            <a:off x="6324270" y="2884384"/>
            <a:ext cx="645886" cy="37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65DD04-7FEB-3749-AE17-4C79367333CF}"/>
              </a:ext>
            </a:extLst>
          </p:cNvPr>
          <p:cNvSpPr txBox="1"/>
          <p:nvPr/>
        </p:nvSpPr>
        <p:spPr>
          <a:xfrm>
            <a:off x="5090555" y="2359891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Number of wire rope clips.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255BC3-2553-4B41-A377-08C9163F77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184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7923">
        <p:fade/>
      </p:transition>
    </mc:Choice>
    <mc:Fallback>
      <p:transition spd="med" advTm="17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 dirty="0"/>
              <a:t>What we know (and how we can apply the information)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51464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00FAD4-AEFE-C848-AB25-2F46D71076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011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29529">
        <p:fade/>
      </p:transition>
    </mc:Choice>
    <mc:Fallback>
      <p:transition spd="med" advTm="295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 dirty="0"/>
              <a:t>What is the design factor?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71074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BEF1FC-E7AE-2249-AB46-CC6EE03AD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856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59147">
        <p:fade/>
      </p:transition>
    </mc:Choice>
    <mc:Fallback>
      <p:transition spd="med" advTm="591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 dirty="0"/>
              <a:t>How do you apply an efficiency percentage?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975342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0050CD-D175-3F40-8B09-8A359EFF5E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30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64620">
        <p:fade/>
      </p:transition>
    </mc:Choice>
    <mc:Fallback>
      <p:transition spd="med" advTm="64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 dirty="0"/>
              <a:t>Let’s do some calculations…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CD949-1446-884C-9F8C-5FDD6C2B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13513"/>
            <a:ext cx="5929745" cy="552283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We need to hang a 300lbs. chandelier that will be flown in twice during the show. Our plan calls for using 1/8” GAC and wire rope clips.</a:t>
            </a: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What is our design factor? 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8:1</a:t>
            </a: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What is the calculated breaking strength? 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250lbs.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B52FB-B9A1-6445-A426-936ACF9D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746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36098">
        <p:fade/>
      </p:transition>
    </mc:Choice>
    <mc:Fallback>
      <p:transition spd="med" advTm="360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 dirty="0"/>
              <a:t>Let’s do some calculations…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CD949-1446-884C-9F8C-5FDD6C2B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13513"/>
            <a:ext cx="5971309" cy="552283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Can we use 1/8” GAC? 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No</a:t>
            </a: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What then are some solutions?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Likely, the easiest solution is increasing the size of the GAC to 3/16” with a breaking strength of 4200lbs.</a:t>
            </a: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dirty="0"/>
              <a:t>			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FCB148-5E3A-494F-87D3-57403911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266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48077">
        <p:fade/>
      </p:transition>
    </mc:Choice>
    <mc:Fallback>
      <p:transition spd="med" advTm="48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 dirty="0"/>
              <a:t>Let’s do some calculations…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CD949-1446-884C-9F8C-5FDD6C2B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13513"/>
            <a:ext cx="4906701" cy="552283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Our new calculations are: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4200/8 = 525lbs.</a:t>
            </a: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De-rating for the wire rope clips: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525 * 0.8 = 420lbs.</a:t>
            </a:r>
            <a:r>
              <a:rPr lang="en-US" sz="5100" dirty="0"/>
              <a:t>		</a:t>
            </a:r>
            <a:r>
              <a:rPr lang="en-US" dirty="0"/>
              <a:t>	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4CE682-5278-8B4B-AC4E-2A95955F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448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24289">
        <p:fade/>
      </p:transition>
    </mc:Choice>
    <mc:Fallback>
      <p:transition spd="med" advTm="24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 dirty="0"/>
              <a:t>What you know and what you can do with that knowledge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838178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420F295-2D9E-C44D-AEBD-FC52594362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23FCC7-0BAA-184C-8EB9-60A09CEFE5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38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34911">
        <p:fade/>
      </p:transition>
    </mc:Choice>
    <mc:Fallback>
      <p:transition spd="med" advTm="349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Graphic spid="2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Working Loads and Design Factors</a:t>
            </a: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651A-0479-0049-8200-4D295619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Although most of our work in rigging is focused on counterweight systems, there are times when we need to hang something besides stage curtains or lights.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include lighting fixtures (chandeliers), set pieces, portals, and projection surfaces.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D3E8AE-223C-8148-8F2E-2916E4897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21693">
        <p:fade/>
      </p:transition>
    </mc:Choice>
    <mc:Fallback>
      <p:transition spd="med" advTm="2169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Working Loads and Design Factors</a:t>
            </a: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651A-0479-0049-8200-4D295619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do this work in a variety of ways, however there are procedures that will ensure our work is reliable, predictable and safe.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DEADC0-9EA8-014B-ADF6-C4317D15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80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4351">
        <p:fade/>
      </p:transition>
    </mc:Choice>
    <mc:Fallback>
      <p:transition spd="med" advTm="143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As we look at this, there are two important things you need to know.  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174253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A8FB90-ACBE-E043-8FF2-F4DE5AEFC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540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5198">
        <p:fade/>
      </p:transition>
    </mc:Choice>
    <mc:Fallback>
      <p:transition spd="med" advTm="15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/>
              <a:t>Working Loads and Design Factors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425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947B34-570D-1745-BBC9-206A158F77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05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5128">
        <p:fade/>
      </p:transition>
    </mc:Choice>
    <mc:Fallback>
      <p:transition spd="med" advTm="15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/>
              <a:t>Working Loads and Design Factors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233575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766B1A-2EB7-2642-A6A1-10C462CBF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07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2112">
        <p:fade/>
      </p:transition>
    </mc:Choice>
    <mc:Fallback>
      <p:transition spd="med" advTm="12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/>
              <a:t>Working Loads and Design Factors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56733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0618B2C-4B06-9B44-9265-5FB36348FF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5055" y="3831112"/>
            <a:ext cx="2576945" cy="302688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47694E-5D4B-7F41-A090-CA9D47E58A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276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9997">
        <p:fade/>
      </p:transition>
    </mc:Choice>
    <mc:Fallback>
      <p:transition spd="med" advTm="19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/>
              <a:t>Working Loads and Design Factors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082890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BD39F3-D2F8-CF49-B582-E25C9AFAA2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60" b="36022"/>
          <a:stretch/>
        </p:blipFill>
        <p:spPr>
          <a:xfrm>
            <a:off x="6096000" y="18140"/>
            <a:ext cx="5533321" cy="57729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1B83DB-65A6-B847-B866-5489A91672E5}"/>
              </a:ext>
            </a:extLst>
          </p:cNvPr>
          <p:cNvCxnSpPr>
            <a:cxnSpLocks/>
          </p:cNvCxnSpPr>
          <p:nvPr/>
        </p:nvCxnSpPr>
        <p:spPr>
          <a:xfrm>
            <a:off x="6599382" y="4903850"/>
            <a:ext cx="645886" cy="37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65DD04-7FEB-3749-AE17-4C79367333CF}"/>
              </a:ext>
            </a:extLst>
          </p:cNvPr>
          <p:cNvSpPr txBox="1"/>
          <p:nvPr/>
        </p:nvSpPr>
        <p:spPr>
          <a:xfrm>
            <a:off x="5837381" y="4027055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Breaking Strength 2000lbs.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6DDD9C-0F53-0446-928D-58FD5A18EF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349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6385">
        <p:fade/>
      </p:transition>
    </mc:Choice>
    <mc:Fallback>
      <p:transition spd="med" advTm="16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D432-3928-644F-B6B2-C7AB2542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US"/>
              <a:t>Working Loads and Design Factors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9AAB938-4404-42AF-B159-EFB4EFB1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A46B1C-E9BA-4577-BED6-B96DDC9A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70B4143-B503-445C-AB58-2E340D1CA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457197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10E17F-2480-6C40-B439-10C965AE83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1200"/>
            <a:ext cx="3048000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95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5012">
        <p:fade/>
      </p:transition>
    </mc:Choice>
    <mc:Fallback>
      <p:transition spd="med" advTm="150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3.7|4.4|3.3|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6|2.6|2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|6.1|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13358</TotalTime>
  <Words>724</Words>
  <Application>Microsoft Macintosh PowerPoint</Application>
  <PresentationFormat>Widescreen</PresentationFormat>
  <Paragraphs>70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Working Loads and Design Factors in Rigging </vt:lpstr>
      <vt:lpstr>Working Loads and Design Factors</vt:lpstr>
      <vt:lpstr>Working Loads and Design Factors</vt:lpstr>
      <vt:lpstr>As we look at this, there are two important things you need to know.  </vt:lpstr>
      <vt:lpstr>Working Loads and Design Factors</vt:lpstr>
      <vt:lpstr>Working Loads and Design Factors</vt:lpstr>
      <vt:lpstr>Working Loads and Design Factors</vt:lpstr>
      <vt:lpstr>Working Loads and Design Factors</vt:lpstr>
      <vt:lpstr>Working Loads and Design Factors</vt:lpstr>
      <vt:lpstr>Working Loads and Design Factors</vt:lpstr>
      <vt:lpstr>What we know (and how we can apply the information)</vt:lpstr>
      <vt:lpstr>What is the design factor?</vt:lpstr>
      <vt:lpstr>How do you apply an efficiency percentage?</vt:lpstr>
      <vt:lpstr>Let’s do some calculations…</vt:lpstr>
      <vt:lpstr>Let’s do some calculations…</vt:lpstr>
      <vt:lpstr>Let’s do some calculations…</vt:lpstr>
      <vt:lpstr>What you know and what you can do with that knowledge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Loads and Design Factors in Rigging </dc:title>
  <dc:creator>Taylor, Dana</dc:creator>
  <cp:lastModifiedBy>Taylor, Dana</cp:lastModifiedBy>
  <cp:revision>7</cp:revision>
  <dcterms:created xsi:type="dcterms:W3CDTF">2020-07-22T14:07:01Z</dcterms:created>
  <dcterms:modified xsi:type="dcterms:W3CDTF">2020-07-31T20:45:44Z</dcterms:modified>
</cp:coreProperties>
</file>